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sldIdLst>
    <p:sldId id="256" r:id="rId2"/>
    <p:sldId id="269" r:id="rId3"/>
    <p:sldId id="257" r:id="rId4"/>
    <p:sldId id="258" r:id="rId5"/>
    <p:sldId id="270" r:id="rId6"/>
    <p:sldId id="259" r:id="rId7"/>
    <p:sldId id="260" r:id="rId8"/>
    <p:sldId id="267" r:id="rId9"/>
    <p:sldId id="268" r:id="rId10"/>
    <p:sldId id="261" r:id="rId11"/>
    <p:sldId id="271" r:id="rId12"/>
    <p:sldId id="273" r:id="rId13"/>
    <p:sldId id="263" r:id="rId14"/>
    <p:sldId id="272" r:id="rId15"/>
    <p:sldId id="264" r:id="rId16"/>
    <p:sldId id="266" r:id="rId17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B8ABB09-4A1D-463E-8065-109CC2B7EFAA}" type="datetimeFigureOut">
              <a:rPr lang="ar-SA" smtClean="0"/>
              <a:pPr/>
              <a:t>05/22/1438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1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286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ar-JO" sz="8800" b="1" dirty="0">
                <a:solidFill>
                  <a:srgbClr val="00B050"/>
                </a:solidFill>
              </a:rPr>
              <a:t>العدسات</a:t>
            </a:r>
          </a:p>
        </p:txBody>
      </p:sp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11560" y="1772816"/>
            <a:ext cx="8183463" cy="2160240"/>
          </a:xfrm>
        </p:spPr>
        <p:txBody>
          <a:bodyPr/>
          <a:lstStyle/>
          <a:p>
            <a:pPr marL="182880" indent="0" algn="r">
              <a:buNone/>
            </a:pPr>
            <a:r>
              <a:rPr lang="ar-JO" dirty="0" smtClean="0"/>
              <a:t>بسم الله الرحمن الرحيم </a:t>
            </a:r>
            <a:endParaRPr lang="ar-JO" dirty="0"/>
          </a:p>
        </p:txBody>
      </p:sp>
    </p:spTree>
    <p:extLst>
      <p:ext uri="{BB962C8B-B14F-4D97-AF65-F5344CB8AC3E}">
        <p14:creationId xmlns:p14="http://schemas.microsoft.com/office/powerpoint/2010/main" xmlns="" val="2121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 descr="صورة ذات صل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123728" y="188640"/>
            <a:ext cx="6512511" cy="1143000"/>
          </a:xfrm>
        </p:spPr>
        <p:txBody>
          <a:bodyPr/>
          <a:lstStyle/>
          <a:p>
            <a:r>
              <a:rPr lang="ar-JO" dirty="0">
                <a:solidFill>
                  <a:srgbClr val="00B050"/>
                </a:solidFill>
              </a:rPr>
              <a:t>العدسات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>
          <a:xfrm>
            <a:off x="467544" y="1340768"/>
            <a:ext cx="8229600" cy="4997152"/>
          </a:xfrm>
        </p:spPr>
        <p:txBody>
          <a:bodyPr>
            <a:normAutofit/>
          </a:bodyPr>
          <a:lstStyle/>
          <a:p>
            <a:r>
              <a:rPr lang="ar-JO" dirty="0"/>
              <a:t>: جسم شفاف ذو تحدب او تقعر في احد سطحيها او كليهما تصنع </a:t>
            </a:r>
            <a:r>
              <a:rPr lang="ar-JO" dirty="0" smtClean="0"/>
              <a:t>غالبا </a:t>
            </a:r>
            <a:r>
              <a:rPr lang="ar-JO" dirty="0"/>
              <a:t>من الزجاج او اي مادة شفافة اخرى </a:t>
            </a:r>
            <a:r>
              <a:rPr lang="ar-JO" dirty="0" smtClean="0"/>
              <a:t>.</a:t>
            </a:r>
          </a:p>
          <a:p>
            <a:endParaRPr lang="ar-JO" dirty="0"/>
          </a:p>
          <a:p>
            <a:r>
              <a:rPr lang="ar-JO" sz="3600" dirty="0" smtClean="0">
                <a:solidFill>
                  <a:srgbClr val="00B050"/>
                </a:solidFill>
              </a:rPr>
              <a:t>ما هي انواعها ؟</a:t>
            </a:r>
          </a:p>
          <a:p>
            <a:endParaRPr lang="ar-JO" dirty="0"/>
          </a:p>
          <a:p>
            <a:r>
              <a:rPr lang="ar-JO" dirty="0" smtClean="0"/>
              <a:t> </a:t>
            </a:r>
            <a:r>
              <a:rPr lang="ar-JO" dirty="0"/>
              <a:t>عدسات محدبة </a:t>
            </a:r>
            <a:endParaRPr lang="ar-JO" dirty="0" smtClean="0"/>
          </a:p>
          <a:p>
            <a:endParaRPr lang="ar-JO" dirty="0" smtClean="0"/>
          </a:p>
          <a:p>
            <a:r>
              <a:rPr lang="ar-JO" dirty="0" smtClean="0"/>
              <a:t>عدسات </a:t>
            </a:r>
            <a:r>
              <a:rPr lang="ar-JO" dirty="0"/>
              <a:t>مقعرة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54110"/>
            <a:ext cx="4213225" cy="301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0272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ar-JO" dirty="0">
                <a:solidFill>
                  <a:srgbClr val="0070C0"/>
                </a:solidFill>
              </a:rPr>
              <a:t>العدسة المحدبة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>
          <a:xfrm>
            <a:off x="457200" y="1052736"/>
            <a:ext cx="8229600" cy="5544616"/>
          </a:xfrm>
        </p:spPr>
        <p:txBody>
          <a:bodyPr/>
          <a:lstStyle/>
          <a:p>
            <a:r>
              <a:rPr lang="ar-JO" sz="3600" dirty="0">
                <a:solidFill>
                  <a:srgbClr val="00B050"/>
                </a:solidFill>
              </a:rPr>
              <a:t>مبدأ عملها </a:t>
            </a:r>
            <a:r>
              <a:rPr lang="ar-JO" sz="3600" dirty="0" smtClean="0">
                <a:solidFill>
                  <a:srgbClr val="00B050"/>
                </a:solidFill>
              </a:rPr>
              <a:t>::</a:t>
            </a:r>
          </a:p>
          <a:p>
            <a:endParaRPr lang="ar-JO" dirty="0" smtClean="0"/>
          </a:p>
          <a:p>
            <a:pPr>
              <a:lnSpc>
                <a:spcPct val="150000"/>
              </a:lnSpc>
            </a:pPr>
            <a:r>
              <a:rPr lang="ar-JO" dirty="0" smtClean="0"/>
              <a:t>1-  تجمع الضوء الساقط عليها لذلك تسمى ( </a:t>
            </a:r>
            <a:r>
              <a:rPr lang="ar-JO" dirty="0" smtClean="0">
                <a:solidFill>
                  <a:srgbClr val="FF0000"/>
                </a:solidFill>
              </a:rPr>
              <a:t>بالعدسة اللامة او المجمعة </a:t>
            </a:r>
            <a:r>
              <a:rPr lang="ar-JO" dirty="0" smtClean="0"/>
              <a:t>) </a:t>
            </a:r>
          </a:p>
          <a:p>
            <a:pPr>
              <a:lnSpc>
                <a:spcPct val="150000"/>
              </a:lnSpc>
            </a:pPr>
            <a:r>
              <a:rPr lang="ar-JO" dirty="0" smtClean="0"/>
              <a:t> 2- تكبر صورة الاجسام وتسمى ( المجهر البسيط )</a:t>
            </a:r>
          </a:p>
          <a:p>
            <a:pPr>
              <a:lnSpc>
                <a:spcPct val="150000"/>
              </a:lnSpc>
            </a:pPr>
            <a:r>
              <a:rPr lang="ar-JO" dirty="0" smtClean="0"/>
              <a:t> 3- تكسر الاشعة المتوازية الساقطة عليها وتركزها في نقطة واحدة تسمى ( </a:t>
            </a:r>
            <a:r>
              <a:rPr lang="ar-JO" dirty="0" smtClean="0">
                <a:solidFill>
                  <a:srgbClr val="FF0000"/>
                </a:solidFill>
              </a:rPr>
              <a:t>البؤرة الحقيقية </a:t>
            </a:r>
            <a:r>
              <a:rPr lang="ar-JO" dirty="0" smtClean="0"/>
              <a:t>) . </a:t>
            </a:r>
          </a:p>
        </p:txBody>
      </p:sp>
    </p:spTree>
    <p:extLst>
      <p:ext uri="{BB962C8B-B14F-4D97-AF65-F5344CB8AC3E}">
        <p14:creationId xmlns:p14="http://schemas.microsoft.com/office/powerpoint/2010/main" xmlns="" val="29589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5604" name="Picture 4" descr="صورة ذات صل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6512511" cy="1143000"/>
          </a:xfrm>
        </p:spPr>
        <p:txBody>
          <a:bodyPr/>
          <a:lstStyle/>
          <a:p>
            <a:r>
              <a:rPr lang="ar-JO" dirty="0">
                <a:solidFill>
                  <a:srgbClr val="0070C0"/>
                </a:solidFill>
              </a:rPr>
              <a:t>صفات الخيال فيها 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ar-JO" dirty="0"/>
              <a:t>تكون العدسة المحدبة للجسم الموضوع امامها : خيال </a:t>
            </a:r>
            <a:r>
              <a:rPr lang="ar-JO" dirty="0">
                <a:solidFill>
                  <a:srgbClr val="FF0000"/>
                </a:solidFill>
              </a:rPr>
              <a:t>مقلوب حقيقي </a:t>
            </a:r>
            <a:endParaRPr lang="ar-JO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r>
              <a:rPr lang="ar-JO" dirty="0" smtClean="0"/>
              <a:t>وقد </a:t>
            </a:r>
            <a:r>
              <a:rPr lang="ar-JO" dirty="0"/>
              <a:t>يكون مكبر او مساويا او مصغر وقد لا يتكون خيالا وذلك </a:t>
            </a:r>
            <a:r>
              <a:rPr lang="ar-JO" dirty="0">
                <a:solidFill>
                  <a:srgbClr val="FF0000"/>
                </a:solidFill>
              </a:rPr>
              <a:t>بحسب موقع الجسم من العدسة </a:t>
            </a:r>
            <a:r>
              <a:rPr lang="ar-JO" dirty="0"/>
              <a:t>وعندما يكون الجسم قريبا جدا من العدسة المحدبة يكون الخيال مكبر معتدل وهمي </a:t>
            </a:r>
          </a:p>
        </p:txBody>
      </p:sp>
    </p:spTree>
    <p:extLst>
      <p:ext uri="{BB962C8B-B14F-4D97-AF65-F5344CB8AC3E}">
        <p14:creationId xmlns:p14="http://schemas.microsoft.com/office/powerpoint/2010/main" xmlns="" val="257822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403648" y="0"/>
            <a:ext cx="6512511" cy="1143000"/>
          </a:xfrm>
        </p:spPr>
        <p:txBody>
          <a:bodyPr/>
          <a:lstStyle/>
          <a:p>
            <a:r>
              <a:rPr lang="ar-JO" dirty="0">
                <a:solidFill>
                  <a:srgbClr val="00B050"/>
                </a:solidFill>
              </a:rPr>
              <a:t>العدسة المقعرة 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>
          <a:xfrm>
            <a:off x="1115616" y="1484784"/>
            <a:ext cx="6400800" cy="347472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ar-JO" dirty="0"/>
              <a:t>1- تعمل على تصغير الاجسام </a:t>
            </a:r>
            <a:endParaRPr lang="ar-JO" dirty="0" smtClean="0"/>
          </a:p>
          <a:p>
            <a:pPr>
              <a:lnSpc>
                <a:spcPct val="200000"/>
              </a:lnSpc>
            </a:pPr>
            <a:r>
              <a:rPr lang="ar-JO" dirty="0" smtClean="0"/>
              <a:t> 2- </a:t>
            </a:r>
            <a:r>
              <a:rPr lang="ar-JO" dirty="0"/>
              <a:t>تفرق الاشعة الساقطة عليها ولذلك تسمى </a:t>
            </a:r>
            <a:endParaRPr lang="ar-SA" dirty="0" smtClean="0"/>
          </a:p>
          <a:p>
            <a:pPr>
              <a:lnSpc>
                <a:spcPct val="200000"/>
              </a:lnSpc>
              <a:buNone/>
            </a:pPr>
            <a:r>
              <a:rPr lang="ar-SA" dirty="0" smtClean="0"/>
              <a:t> </a:t>
            </a:r>
            <a:r>
              <a:rPr lang="ar-SA" dirty="0" smtClean="0"/>
              <a:t>  </a:t>
            </a:r>
            <a:r>
              <a:rPr lang="ar-JO" dirty="0" smtClean="0"/>
              <a:t>( </a:t>
            </a:r>
            <a:r>
              <a:rPr lang="ar-JO" dirty="0">
                <a:solidFill>
                  <a:srgbClr val="FF0000"/>
                </a:solidFill>
              </a:rPr>
              <a:t>العدسة المفرقة </a:t>
            </a:r>
            <a:r>
              <a:rPr lang="ar-JO" dirty="0"/>
              <a:t>)</a:t>
            </a:r>
          </a:p>
          <a:p>
            <a:endParaRPr lang="ar-JO" dirty="0"/>
          </a:p>
          <a:p>
            <a:endParaRPr lang="ar-JO" dirty="0"/>
          </a:p>
        </p:txBody>
      </p:sp>
    </p:spTree>
    <p:extLst>
      <p:ext uri="{BB962C8B-B14F-4D97-AF65-F5344CB8AC3E}">
        <p14:creationId xmlns:p14="http://schemas.microsoft.com/office/powerpoint/2010/main" xmlns="" val="232019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95536" y="4992856"/>
            <a:ext cx="7910264" cy="1865144"/>
          </a:xfrm>
        </p:spPr>
        <p:txBody>
          <a:bodyPr/>
          <a:lstStyle/>
          <a:p>
            <a:pPr algn="ctr"/>
            <a:r>
              <a:rPr lang="ar-JO" sz="4400" dirty="0" smtClean="0">
                <a:solidFill>
                  <a:srgbClr val="FF0000"/>
                </a:solidFill>
              </a:rPr>
              <a:t>لنتعرف على بعض الكلمات المهمة </a:t>
            </a:r>
            <a:endParaRPr lang="ar-JO" sz="4400" dirty="0">
              <a:solidFill>
                <a:srgbClr val="FF0000"/>
              </a:solidFill>
            </a:endParaRPr>
          </a:p>
        </p:txBody>
      </p:sp>
      <p:pic>
        <p:nvPicPr>
          <p:cNvPr id="5" name="Picture 2" descr="https://pbs.twimg.com/profile_images/378800000333106389/d2fdf7894f3226a74aed97ac8854296a.jpe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6632"/>
            <a:ext cx="6408713" cy="46805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2433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>
          <a:xfrm>
            <a:off x="467544" y="692696"/>
            <a:ext cx="8229600" cy="561662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ar-JO" sz="2800" dirty="0" smtClean="0">
                <a:solidFill>
                  <a:srgbClr val="FF0000"/>
                </a:solidFill>
              </a:rPr>
              <a:t>بؤرة </a:t>
            </a:r>
            <a:r>
              <a:rPr lang="ar-JO" sz="2800">
                <a:solidFill>
                  <a:srgbClr val="FF0000"/>
                </a:solidFill>
              </a:rPr>
              <a:t>العدسة </a:t>
            </a:r>
            <a:r>
              <a:rPr lang="ar-JO" sz="2800" smtClean="0">
                <a:solidFill>
                  <a:srgbClr val="FF0000"/>
                </a:solidFill>
              </a:rPr>
              <a:t>المحدبة </a:t>
            </a:r>
            <a:r>
              <a:rPr lang="ar-JO" sz="2800" dirty="0" smtClean="0">
                <a:solidFill>
                  <a:srgbClr val="FF0000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ar-JO" sz="2800" dirty="0" smtClean="0"/>
              <a:t>النقطة التي تتجمع فيها الاشعة المنكسرة من العدسة المحدبة بعد سقوط الاشعة عليها.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ar-JO" sz="2800" dirty="0" smtClean="0"/>
              <a:t>  </a:t>
            </a:r>
            <a:r>
              <a:rPr lang="ar-JO" sz="2800" dirty="0" smtClean="0">
                <a:solidFill>
                  <a:srgbClr val="FF0000"/>
                </a:solidFill>
              </a:rPr>
              <a:t>الخيال الحقيقي : </a:t>
            </a:r>
          </a:p>
          <a:p>
            <a:pPr>
              <a:lnSpc>
                <a:spcPct val="150000"/>
              </a:lnSpc>
            </a:pPr>
            <a:r>
              <a:rPr lang="ar-JO" sz="2800" dirty="0" smtClean="0"/>
              <a:t>هو الخيال الذي يمكن جمعه على ستار</a:t>
            </a:r>
          </a:p>
          <a:p>
            <a:pPr>
              <a:lnSpc>
                <a:spcPct val="150000"/>
              </a:lnSpc>
            </a:pPr>
            <a:r>
              <a:rPr lang="ar-JO" sz="2800" dirty="0"/>
              <a:t> </a:t>
            </a:r>
            <a:r>
              <a:rPr lang="ar-JO" sz="2800" dirty="0" smtClean="0">
                <a:solidFill>
                  <a:srgbClr val="FF0000"/>
                </a:solidFill>
              </a:rPr>
              <a:t>الخيال الوهمي </a:t>
            </a:r>
            <a:r>
              <a:rPr lang="ar-JO" sz="2800" dirty="0">
                <a:solidFill>
                  <a:srgbClr val="FF0000"/>
                </a:solidFill>
              </a:rPr>
              <a:t>: </a:t>
            </a:r>
            <a:endParaRPr lang="ar-JO" sz="2800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ar-JO" sz="2800" dirty="0" smtClean="0"/>
              <a:t>هو الخيال الذي </a:t>
            </a:r>
            <a:r>
              <a:rPr lang="ar-JO" sz="2800" dirty="0" smtClean="0">
                <a:solidFill>
                  <a:srgbClr val="FF0000"/>
                </a:solidFill>
              </a:rPr>
              <a:t>ل</a:t>
            </a:r>
            <a:r>
              <a:rPr lang="ar-JO" sz="2800" dirty="0">
                <a:solidFill>
                  <a:srgbClr val="FF0000"/>
                </a:solidFill>
              </a:rPr>
              <a:t>ا</a:t>
            </a:r>
            <a:r>
              <a:rPr lang="ar-JO" sz="2800" dirty="0" smtClean="0">
                <a:solidFill>
                  <a:srgbClr val="FF0000"/>
                </a:solidFill>
              </a:rPr>
              <a:t> </a:t>
            </a:r>
            <a:r>
              <a:rPr lang="ar-JO" sz="2800" dirty="0" smtClean="0"/>
              <a:t>يمكن جمعه على ستار</a:t>
            </a:r>
          </a:p>
        </p:txBody>
      </p:sp>
    </p:spTree>
    <p:extLst>
      <p:ext uri="{BB962C8B-B14F-4D97-AF65-F5344CB8AC3E}">
        <p14:creationId xmlns:p14="http://schemas.microsoft.com/office/powerpoint/2010/main" xmlns="" val="380885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512" y="0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ar-JO" dirty="0">
                <a:solidFill>
                  <a:srgbClr val="FF0000"/>
                </a:solidFill>
              </a:rPr>
              <a:t>صفات </a:t>
            </a:r>
            <a:r>
              <a:rPr lang="ar-JO" dirty="0" smtClean="0">
                <a:solidFill>
                  <a:srgbClr val="FF0000"/>
                </a:solidFill>
              </a:rPr>
              <a:t>الخيال </a:t>
            </a:r>
            <a:r>
              <a:rPr lang="ar-JO" dirty="0">
                <a:solidFill>
                  <a:srgbClr val="FF0000"/>
                </a:solidFill>
              </a:rPr>
              <a:t>في العدسة المقعرة 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>
          <a:xfrm>
            <a:off x="1475656" y="2420888"/>
            <a:ext cx="6400800" cy="347472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ar-JO" dirty="0"/>
              <a:t>انها لا تكون للجسم الذي امامها خيالا ولا يمكن جمعه على حاجز بل يكون ( </a:t>
            </a:r>
            <a:r>
              <a:rPr lang="ar-JO" dirty="0" err="1">
                <a:solidFill>
                  <a:srgbClr val="FF0000"/>
                </a:solidFill>
              </a:rPr>
              <a:t>داااائما</a:t>
            </a:r>
            <a:r>
              <a:rPr lang="ar-JO" dirty="0">
                <a:solidFill>
                  <a:srgbClr val="FF0000"/>
                </a:solidFill>
              </a:rPr>
              <a:t> وهمي مصغر </a:t>
            </a:r>
            <a:r>
              <a:rPr lang="ar-JO" dirty="0"/>
              <a:t>) مهما كان بعد الجسم عنها </a:t>
            </a:r>
            <a:r>
              <a:rPr lang="ar-JO" dirty="0" smtClean="0"/>
              <a:t>.</a:t>
            </a:r>
            <a:endParaRPr lang="ar-JO" dirty="0"/>
          </a:p>
        </p:txBody>
      </p:sp>
    </p:spTree>
    <p:extLst>
      <p:ext uri="{BB962C8B-B14F-4D97-AF65-F5344CB8AC3E}">
        <p14:creationId xmlns:p14="http://schemas.microsoft.com/office/powerpoint/2010/main" xmlns="" val="40925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>
          <a:xfrm>
            <a:off x="1331640" y="692696"/>
            <a:ext cx="6400800" cy="347472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26626" name="Picture 2" descr="نتيجة بحث الصور عن العدسات المقعر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7650" name="Picture 2" descr="صورة ذات صل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12711" cy="1143000"/>
          </a:xfrm>
        </p:spPr>
        <p:txBody>
          <a:bodyPr/>
          <a:lstStyle/>
          <a:p>
            <a:r>
              <a:rPr lang="ar-JO" dirty="0" smtClean="0">
                <a:solidFill>
                  <a:srgbClr val="0070C0"/>
                </a:solidFill>
              </a:rPr>
              <a:t>كيف تعمل عدسة العين ؟</a:t>
            </a:r>
            <a:endParaRPr lang="ar-JO" dirty="0">
              <a:solidFill>
                <a:srgbClr val="0070C0"/>
              </a:solidFill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>
          <a:xfrm>
            <a:off x="467544" y="1836146"/>
            <a:ext cx="8229600" cy="4997152"/>
          </a:xfrm>
        </p:spPr>
        <p:txBody>
          <a:bodyPr/>
          <a:lstStyle/>
          <a:p>
            <a:r>
              <a:rPr lang="ar-JO" dirty="0" smtClean="0"/>
              <a:t>يدخل الضوء الى عدسة العين .</a:t>
            </a:r>
          </a:p>
          <a:p>
            <a:endParaRPr lang="ar-JO" dirty="0" smtClean="0"/>
          </a:p>
          <a:p>
            <a:r>
              <a:rPr lang="ar-JO" dirty="0" smtClean="0"/>
              <a:t>يصل بعدها الى عدسة العين المحدبة التي </a:t>
            </a:r>
            <a:r>
              <a:rPr lang="ar-JO" dirty="0" smtClean="0">
                <a:solidFill>
                  <a:srgbClr val="FF0000"/>
                </a:solidFill>
              </a:rPr>
              <a:t>تجمع الضوء </a:t>
            </a:r>
            <a:r>
              <a:rPr lang="ar-JO" dirty="0" smtClean="0"/>
              <a:t>على حاجز يسمى الشبكية لتكون </a:t>
            </a:r>
            <a:r>
              <a:rPr lang="ar-JO" dirty="0"/>
              <a:t>صورة للجسم </a:t>
            </a:r>
            <a:r>
              <a:rPr lang="ar-JO" dirty="0" smtClean="0"/>
              <a:t>عليها .</a:t>
            </a:r>
          </a:p>
          <a:p>
            <a:endParaRPr lang="ar-JO" dirty="0" smtClean="0"/>
          </a:p>
          <a:p>
            <a:r>
              <a:rPr lang="ar-JO" dirty="0" smtClean="0">
                <a:solidFill>
                  <a:srgbClr val="FF0000"/>
                </a:solidFill>
              </a:rPr>
              <a:t>تكون صورة مقلوبة  </a:t>
            </a:r>
            <a:r>
              <a:rPr lang="ar-JO" dirty="0" smtClean="0"/>
              <a:t>فيعدلها الدماغ . </a:t>
            </a:r>
            <a:endParaRPr lang="ar-JO" dirty="0"/>
          </a:p>
          <a:p>
            <a:endParaRPr lang="ar-JO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46512"/>
            <a:ext cx="4213225" cy="301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2322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4" name="Picture 2" descr="صورة ذات صل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11" y="4005064"/>
            <a:ext cx="9114389" cy="3212977"/>
          </a:xfrm>
          <a:prstGeom prst="rect">
            <a:avLst/>
          </a:prstGeom>
          <a:noFill/>
        </p:spPr>
      </p:pic>
      <p:pic>
        <p:nvPicPr>
          <p:cNvPr id="28676" name="Picture 4" descr="صورة ذات صلة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348"/>
            <a:ext cx="9144000" cy="39524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456727" cy="1143000"/>
          </a:xfrm>
        </p:spPr>
        <p:txBody>
          <a:bodyPr/>
          <a:lstStyle/>
          <a:p>
            <a:r>
              <a:rPr lang="ar-JO" sz="4000" dirty="0" smtClean="0">
                <a:solidFill>
                  <a:srgbClr val="0070C0"/>
                </a:solidFill>
              </a:rPr>
              <a:t>كيف ترى العين القريب والبعيد ؟</a:t>
            </a:r>
            <a:endParaRPr lang="ar-JO" sz="4000" dirty="0">
              <a:solidFill>
                <a:srgbClr val="0070C0"/>
              </a:solidFill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>
          <a:xfrm>
            <a:off x="1259632" y="2276872"/>
            <a:ext cx="6984776" cy="3474720"/>
          </a:xfrm>
        </p:spPr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ar-JO" dirty="0" smtClean="0"/>
              <a:t>تضغط عضلات في العين على العدسة لزيادة التحدب وهذا يساعد العين على التكيف لرؤية الاجسام البعيدة والقريبة منها</a:t>
            </a:r>
          </a:p>
          <a:p>
            <a:pPr>
              <a:lnSpc>
                <a:spcPct val="200000"/>
              </a:lnSpc>
            </a:pPr>
            <a:endParaRPr lang="ar-JO" dirty="0"/>
          </a:p>
          <a:p>
            <a:pPr>
              <a:lnSpc>
                <a:spcPct val="200000"/>
              </a:lnSpc>
            </a:pPr>
            <a:r>
              <a:rPr lang="ar-JO" dirty="0"/>
              <a:t>ما هي استخدامات العدسات في حياتنا </a:t>
            </a:r>
            <a:r>
              <a:rPr lang="ar-JO" dirty="0" smtClean="0"/>
              <a:t>؟ </a:t>
            </a:r>
            <a:endParaRPr lang="ar-J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3846512"/>
            <a:ext cx="3491879" cy="301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6610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JO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ar-JO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238" y="0"/>
            <a:ext cx="8645525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مستطيل 3"/>
          <p:cNvSpPr/>
          <p:nvPr/>
        </p:nvSpPr>
        <p:spPr>
          <a:xfrm>
            <a:off x="3926211" y="-171400"/>
            <a:ext cx="49685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JO" sz="4400" dirty="0">
                <a:solidFill>
                  <a:srgbClr val="FF0000"/>
                </a:solidFill>
              </a:rPr>
              <a:t>احسنتم انتم </a:t>
            </a:r>
            <a:r>
              <a:rPr lang="ar-JO" sz="4400" dirty="0" err="1">
                <a:solidFill>
                  <a:srgbClr val="FF0000"/>
                </a:solidFill>
              </a:rPr>
              <a:t>راااائعين</a:t>
            </a:r>
            <a:r>
              <a:rPr lang="ar-JO" sz="44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87932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دفق الهواء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دفق الهواء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دفق الهواء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112</TotalTime>
  <Words>290</Words>
  <Application>Microsoft Office PowerPoint</Application>
  <PresentationFormat>عرض على الشاشة (3:4)‏</PresentationFormat>
  <Paragraphs>43</Paragraphs>
  <Slides>16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17" baseType="lpstr">
      <vt:lpstr>دفق الهواء</vt:lpstr>
      <vt:lpstr>بسم الله الرحمن الرحيم </vt:lpstr>
      <vt:lpstr>الشريحة 2</vt:lpstr>
      <vt:lpstr>العدسات</vt:lpstr>
      <vt:lpstr>العدسة المحدبة</vt:lpstr>
      <vt:lpstr>الشريحة 5</vt:lpstr>
      <vt:lpstr>صفات الخيال فيها </vt:lpstr>
      <vt:lpstr>العدسة المقعرة </vt:lpstr>
      <vt:lpstr>لنتعرف على بعض الكلمات المهمة </vt:lpstr>
      <vt:lpstr>الشريحة 9</vt:lpstr>
      <vt:lpstr>صفات الخيال في العدسة المقعرة </vt:lpstr>
      <vt:lpstr>الشريحة 11</vt:lpstr>
      <vt:lpstr>الشريحة 12</vt:lpstr>
      <vt:lpstr>كيف تعمل عدسة العين ؟</vt:lpstr>
      <vt:lpstr>الشريحة 14</vt:lpstr>
      <vt:lpstr>كيف ترى العين القريب والبعيد ؟</vt:lpstr>
      <vt:lpstr>الشريحة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الرحيم </dc:title>
  <dc:creator>yaman ahmad</dc:creator>
  <cp:lastModifiedBy>عمران</cp:lastModifiedBy>
  <cp:revision>13</cp:revision>
  <dcterms:created xsi:type="dcterms:W3CDTF">2016-02-21T07:22:58Z</dcterms:created>
  <dcterms:modified xsi:type="dcterms:W3CDTF">2017-02-18T15:08:38Z</dcterms:modified>
</cp:coreProperties>
</file>