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3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02/06/1439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02/06/1439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02/06/1439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02/06/1439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02/06/1439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02/06/1439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02/06/1439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02/06/1439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02/06/1439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02/06/1439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02/06/1439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ABB09-4A1D-463E-8065-109CC2B7EFAA}" type="datetimeFigureOut">
              <a:rPr lang="ar-SA" smtClean="0"/>
              <a:pPr/>
              <a:t>02/06/1439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dirty="0" smtClean="0"/>
              <a:t>بسم الله الرحمن الرحيم</a:t>
            </a:r>
            <a:endParaRPr lang="fr-FR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r-SA" dirty="0" smtClean="0"/>
              <a:t>سلوك الضوء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FF0000"/>
                </a:solidFill>
                <a:ea typeface="Times New Roman"/>
                <a:cs typeface="Arial"/>
              </a:rPr>
              <a:t>مصطلحات ومفاهيم علمية</a:t>
            </a:r>
            <a:endParaRPr lang="fr-FR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ستتعرف في هذا الفصل على المصطلحات والمفاهيم التالية: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انكسار الضوء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المنشور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الضوء الأبيض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ألوان الطيف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الأجسام الشفافة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الأجسام المعتمة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الألوان الأساسية</a:t>
            </a:r>
            <a:endParaRPr lang="fr-FR" sz="1800" dirty="0" smtClean="0">
              <a:ea typeface="Calibri"/>
              <a:cs typeface="Arial"/>
            </a:endParaRPr>
          </a:p>
          <a:p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الألوان الثانوية</a:t>
            </a:r>
            <a:endParaRPr lang="fr-F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الحسن بن الهيثم</a:t>
            </a:r>
            <a:r>
              <a:rPr lang="fr-FR" sz="2400" dirty="0" smtClean="0">
                <a:ea typeface="Calibri"/>
                <a:cs typeface="Arial"/>
              </a:rPr>
              <a:t/>
            </a:r>
            <a:br>
              <a:rPr lang="fr-FR" sz="2400" dirty="0" smtClean="0">
                <a:ea typeface="Calibri"/>
                <a:cs typeface="Arial"/>
              </a:rPr>
            </a:br>
            <a:endParaRPr lang="fr-FR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636712" y="980728"/>
            <a:ext cx="8507288" cy="5145435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sz="4000" b="1" dirty="0" smtClean="0">
                <a:solidFill>
                  <a:srgbClr val="1E685F"/>
                </a:solidFill>
                <a:ea typeface="Times New Roman"/>
              </a:rPr>
              <a:t>يُعدّ الحسن بن الهيثم من أشهر علماء المسلمين، إذ بحث في سلوك الضوء بما فيه ظاهرتا الانعكاس والانكسار، واستعمال العدسات في معالجة عيوب </a:t>
            </a:r>
            <a:r>
              <a:rPr lang="ar-JO" sz="4000" b="1" dirty="0" err="1" smtClean="0">
                <a:solidFill>
                  <a:srgbClr val="1E685F"/>
                </a:solidFill>
                <a:ea typeface="Times New Roman"/>
              </a:rPr>
              <a:t>العيون.</a:t>
            </a:r>
            <a:r>
              <a:rPr lang="ar-JO" sz="4000" b="1" dirty="0" smtClean="0">
                <a:solidFill>
                  <a:srgbClr val="1E685F"/>
                </a:solidFill>
                <a:ea typeface="Times New Roman"/>
              </a:rPr>
              <a:t> </a:t>
            </a:r>
            <a:endParaRPr lang="fr-FR" sz="2400" dirty="0" smtClean="0">
              <a:ea typeface="Calibri"/>
              <a:cs typeface="Arial"/>
            </a:endParaRPr>
          </a:p>
          <a:p>
            <a:endParaRPr lang="fr-FR" dirty="0"/>
          </a:p>
        </p:txBody>
      </p:sp>
      <p:pic>
        <p:nvPicPr>
          <p:cNvPr id="2050" name="Picture 2" descr="C:\Users\mshag\Desktop\ح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03" y="3212976"/>
            <a:ext cx="3562350" cy="367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FF0000"/>
                </a:solidFill>
                <a:ea typeface="Times New Roman"/>
                <a:cs typeface="Arial"/>
              </a:rPr>
              <a:t>أولاً: مفهوم انكسار الضوء</a:t>
            </a:r>
            <a:endParaRPr lang="fr-FR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sz="3600" b="1" dirty="0" smtClean="0">
                <a:solidFill>
                  <a:srgbClr val="1E685F"/>
                </a:solidFill>
                <a:ea typeface="Times New Roman"/>
              </a:rPr>
              <a:t>عندما ينتقل الضوء بين وسطين شفافين مختلفين، فإن الضوء يغير من مساره؛ وهذا ما يُعرف </a:t>
            </a:r>
            <a:r>
              <a:rPr lang="ar-JO" sz="3600" b="1" dirty="0" smtClean="0">
                <a:solidFill>
                  <a:srgbClr val="FF8C00"/>
                </a:solidFill>
                <a:ea typeface="Times New Roman"/>
              </a:rPr>
              <a:t>بانكسار الضوء</a:t>
            </a:r>
            <a:r>
              <a:rPr lang="ar-JO" sz="3600" b="1" dirty="0" smtClean="0">
                <a:solidFill>
                  <a:srgbClr val="1E685F"/>
                </a:solidFill>
                <a:ea typeface="Times New Roman"/>
              </a:rPr>
              <a:t>.</a:t>
            </a:r>
            <a:endParaRPr lang="fr-FR" sz="2000" dirty="0" smtClean="0">
              <a:ea typeface="Calibri"/>
              <a:cs typeface="Arial"/>
            </a:endParaRPr>
          </a:p>
          <a:p>
            <a:pPr marL="269875" indent="-200025">
              <a:lnSpc>
                <a:spcPct val="115000"/>
              </a:lnSpc>
              <a:spcAft>
                <a:spcPts val="1000"/>
              </a:spcAft>
            </a:pPr>
            <a:r>
              <a:rPr lang="ar-SA" sz="3600" b="1" dirty="0" smtClean="0">
                <a:solidFill>
                  <a:srgbClr val="0000FF"/>
                </a:solidFill>
                <a:ea typeface="Times New Roman"/>
              </a:rPr>
              <a:t> </a:t>
            </a:r>
            <a:r>
              <a:rPr lang="ar-JO" sz="3600" b="1" dirty="0" smtClean="0">
                <a:solidFill>
                  <a:srgbClr val="0000FF"/>
                </a:solidFill>
                <a:ea typeface="Times New Roman"/>
              </a:rPr>
              <a:t>انكسار الضوء:</a:t>
            </a:r>
            <a:r>
              <a:rPr lang="ar-JO" sz="3600" b="1" dirty="0" smtClean="0">
                <a:solidFill>
                  <a:srgbClr val="1E685F"/>
                </a:solidFill>
                <a:ea typeface="Times New Roman"/>
              </a:rPr>
              <a:t> تغير مسار الضوء عندما ينتقل من وسطٍ شفافٍ إلى وسطٍ شفافٍ آخر.</a:t>
            </a:r>
            <a:endParaRPr lang="fr-FR" sz="2000" dirty="0" smtClean="0">
              <a:ea typeface="Calibri"/>
              <a:cs typeface="Arial"/>
            </a:endParaRPr>
          </a:p>
          <a:p>
            <a:endParaRPr lang="fr-F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sz="2800" b="1" dirty="0" smtClean="0">
                <a:solidFill>
                  <a:srgbClr val="800080"/>
                </a:solidFill>
                <a:ea typeface="Times New Roman"/>
              </a:rPr>
              <a:t>مثال: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عندما نسلط ضوءاً بشكل مائل على لوحٍ زجاجي، فإن الضوء يغير من مساره عندما يدخل إلى الزجاج، ثم يعود إلى مساره الأصلي عند خروجه من لوح الزجاج.</a:t>
            </a:r>
            <a:endParaRPr lang="fr-FR" sz="1800" dirty="0" smtClean="0">
              <a:ea typeface="Calibri"/>
              <a:cs typeface="Arial"/>
            </a:endParaRPr>
          </a:p>
          <a:p>
            <a:endParaRPr lang="fr-FR" dirty="0"/>
          </a:p>
        </p:txBody>
      </p:sp>
      <p:pic>
        <p:nvPicPr>
          <p:cNvPr id="5" name="صورة 4" descr="https://www.minhaji.net/upload/images/6th%20grade%20oloom%20unit-4-1-light%20reflection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140968"/>
            <a:ext cx="3744416" cy="37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أطور معرفتي</a:t>
            </a:r>
            <a:endParaRPr lang="fr-FR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من الظواهر الطبيعية على انكسار الضوء عدم رؤية الأشياء على بُعدها </a:t>
            </a:r>
            <a:r>
              <a:rPr lang="ar-JO" b="1" dirty="0" err="1" smtClean="0">
                <a:solidFill>
                  <a:srgbClr val="1E685F"/>
                </a:solidFill>
                <a:ea typeface="Times New Roman"/>
              </a:rPr>
              <a:t>الحقيقي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، فمثلاً إذا نظرت إلى حوض السمك في منزلك، فسترى السمكة أقرب من بعدها </a:t>
            </a:r>
            <a:r>
              <a:rPr lang="ar-JO" b="1" dirty="0" err="1" smtClean="0">
                <a:solidFill>
                  <a:srgbClr val="1E685F"/>
                </a:solidFill>
                <a:ea typeface="Times New Roman"/>
              </a:rPr>
              <a:t>الحقيقي.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 صمم تجربة تثبت ذلك، وحاول تفسير ما تُشاهده.</a:t>
            </a:r>
            <a:endParaRPr lang="fr-FR" dirty="0"/>
          </a:p>
        </p:txBody>
      </p:sp>
      <p:pic>
        <p:nvPicPr>
          <p:cNvPr id="4" name="صورة 3" descr="https://www.minhaji.net/upload/images/6th%20grade%20oloom%20unit-4-1-light%20reflection-2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45024"/>
            <a:ext cx="4283968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JO" b="1" dirty="0" smtClean="0">
                <a:solidFill>
                  <a:srgbClr val="800080"/>
                </a:solidFill>
                <a:ea typeface="Times New Roman"/>
              </a:rPr>
              <a:t>الإجابة:</a:t>
            </a:r>
            <a:endParaRPr lang="fr-FR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السبب: هو انكسار الضوء بحيث ينحرف عن مساره الأصلي، ومن خلال العين نرى صورة السمكة على امتداد الأشعة الواصلة إليها فإنها ترى صورة </a:t>
            </a:r>
            <a:r>
              <a:rPr lang="ar-JO" b="1" dirty="0" err="1" smtClean="0">
                <a:solidFill>
                  <a:srgbClr val="1E685F"/>
                </a:solidFill>
                <a:ea typeface="Times New Roman"/>
              </a:rPr>
              <a:t>تقديرية 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(ظاهرية) للسمكة على عمقٍ ظاهري أقل من العمق </a:t>
            </a:r>
            <a:r>
              <a:rPr lang="ar-JO" b="1" dirty="0" err="1" smtClean="0">
                <a:solidFill>
                  <a:srgbClr val="1E685F"/>
                </a:solidFill>
                <a:ea typeface="Times New Roman"/>
              </a:rPr>
              <a:t>الحقيقي.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 </a:t>
            </a:r>
            <a:endParaRPr lang="fr-FR" sz="1800" dirty="0" smtClean="0">
              <a:ea typeface="Calibri"/>
              <a:cs typeface="Arial"/>
            </a:endParaRPr>
          </a:p>
          <a:p>
            <a:endParaRPr lang="fr-F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ثانياً: انكسار الضوء في المنشور</a:t>
            </a:r>
            <a:endParaRPr lang="fr-FR" sz="2400" dirty="0" smtClean="0">
              <a:ea typeface="Calibri"/>
              <a:cs typeface="Arial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عند إمرار الضوء الأبيض مثل ضوء الشمس خلال منشور، فإنه يتحلل إلى سبعة ألوان، وكل لونٍ منها </a:t>
            </a:r>
            <a:r>
              <a:rPr lang="ar-JO" b="1" dirty="0" err="1" smtClean="0">
                <a:solidFill>
                  <a:srgbClr val="1E685F"/>
                </a:solidFill>
                <a:ea typeface="Times New Roman"/>
              </a:rPr>
              <a:t>ينحرف 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(ينكسر) بدرجة مختلفة عن الآخر، وأكثر الألوان انحرافاً هو اللون </a:t>
            </a:r>
            <a:r>
              <a:rPr lang="ar-JO" b="1" dirty="0" smtClean="0">
                <a:solidFill>
                  <a:srgbClr val="800080"/>
                </a:solidFill>
                <a:ea typeface="Times New Roman"/>
              </a:rPr>
              <a:t>البنفسجي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، وأقلها انحرافاً هو اللون </a:t>
            </a:r>
            <a:r>
              <a:rPr lang="ar-JO" b="1" dirty="0" err="1" smtClean="0">
                <a:solidFill>
                  <a:srgbClr val="FF0000"/>
                </a:solidFill>
                <a:ea typeface="Times New Roman"/>
              </a:rPr>
              <a:t>الأحمر</a:t>
            </a:r>
            <a:r>
              <a:rPr lang="ar-JO" b="1" dirty="0" err="1" smtClean="0">
                <a:solidFill>
                  <a:srgbClr val="1E685F"/>
                </a:solidFill>
                <a:ea typeface="Times New Roman"/>
              </a:rPr>
              <a:t>.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 </a:t>
            </a:r>
            <a:endParaRPr lang="fr-FR" sz="1800" dirty="0" smtClean="0">
              <a:ea typeface="Calibri"/>
              <a:cs typeface="Arial"/>
            </a:endParaRPr>
          </a:p>
          <a:p>
            <a:endParaRPr lang="fr-FR" dirty="0"/>
          </a:p>
        </p:txBody>
      </p:sp>
      <p:pic>
        <p:nvPicPr>
          <p:cNvPr id="4" name="صورة 3" descr="https://www.minhaji.net/upload/images/6th%20grade%20oloom%20unit-4-1-prism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33057"/>
            <a:ext cx="5868144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ويحدث أمرٌ مشابه عندما يظهر في السماء قوس المطر بعد سقوط المطر وشروق الشمس، فقطرات الماء المعلّقة في الهواء تشكل منشوراً يحلل ضوء الشمس الأبيض إلى ألوانه السبعة.</a:t>
            </a:r>
            <a:endParaRPr lang="fr-FR" sz="1800" dirty="0" smtClean="0">
              <a:ea typeface="Calibri"/>
              <a:cs typeface="Arial"/>
            </a:endParaRPr>
          </a:p>
          <a:p>
            <a:endParaRPr lang="fr-FR" dirty="0"/>
          </a:p>
        </p:txBody>
      </p:sp>
      <p:pic>
        <p:nvPicPr>
          <p:cNvPr id="4" name="صورة 3" descr="https://www.minhaji.net/upload/images/6th%20grade%20oloom%20unit-4-1-rainbow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36911"/>
            <a:ext cx="7092280" cy="4221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أطور معرفتي</a:t>
            </a:r>
            <a:endParaRPr lang="fr-FR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تأمل الشكل، وأجب عن الأسئلة الآتية:</a:t>
            </a:r>
            <a:endParaRPr lang="fr-FR" sz="1800" dirty="0" smtClean="0">
              <a:ea typeface="Calibri"/>
              <a:cs typeface="Arial"/>
            </a:endParaRPr>
          </a:p>
          <a:p>
            <a:pPr marL="559435" indent="-228600">
              <a:buNone/>
            </a:pPr>
            <a:r>
              <a:rPr lang="fr-FR" dirty="0" smtClean="0">
                <a:solidFill>
                  <a:srgbClr val="FF0000"/>
                </a:solidFill>
                <a:latin typeface="Symbol"/>
                <a:ea typeface="Symbol"/>
                <a:cs typeface="Symbol"/>
              </a:rPr>
              <a:t>♦</a:t>
            </a:r>
            <a:r>
              <a:rPr lang="ar-JO" sz="800" b="1" dirty="0" smtClean="0">
                <a:solidFill>
                  <a:srgbClr val="1E685F"/>
                </a:solidFill>
                <a:ea typeface="Symbol"/>
                <a:cs typeface="Times New Roman"/>
              </a:rPr>
              <a:t>       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كم انكساراً حدث للضوء الساقط على المنشور؟</a:t>
            </a:r>
            <a:endParaRPr lang="fr-FR" dirty="0" smtClean="0"/>
          </a:p>
          <a:p>
            <a:pPr marL="559435" indent="-228600">
              <a:buNone/>
            </a:pPr>
            <a:r>
              <a:rPr lang="fr-FR" dirty="0" smtClean="0">
                <a:solidFill>
                  <a:srgbClr val="FF0000"/>
                </a:solidFill>
                <a:latin typeface="Symbol"/>
                <a:ea typeface="Symbol"/>
                <a:cs typeface="Symbol"/>
              </a:rPr>
              <a:t>♦</a:t>
            </a:r>
            <a:r>
              <a:rPr lang="ar-JO" sz="800" b="1" dirty="0" smtClean="0">
                <a:solidFill>
                  <a:srgbClr val="1E685F"/>
                </a:solidFill>
                <a:ea typeface="Symbol"/>
                <a:cs typeface="Times New Roman"/>
              </a:rPr>
              <a:t>       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أي الألوان حَرَفَهُ المنشور عن مساره بدرجةٍ أكبر؟</a:t>
            </a:r>
            <a:endParaRPr lang="fr-FR" dirty="0" smtClean="0"/>
          </a:p>
          <a:p>
            <a:pPr marL="559435" indent="-228600">
              <a:buNone/>
            </a:pPr>
            <a:r>
              <a:rPr lang="fr-FR" dirty="0" smtClean="0">
                <a:solidFill>
                  <a:srgbClr val="FF0000"/>
                </a:solidFill>
                <a:latin typeface="Symbol"/>
                <a:ea typeface="Symbol"/>
                <a:cs typeface="Symbol"/>
              </a:rPr>
              <a:t>♦</a:t>
            </a:r>
            <a:r>
              <a:rPr lang="ar-JO" sz="800" b="1" dirty="0" smtClean="0">
                <a:solidFill>
                  <a:srgbClr val="1E685F"/>
                </a:solidFill>
                <a:ea typeface="Symbol"/>
                <a:cs typeface="Times New Roman"/>
              </a:rPr>
              <a:t>       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أي الألوان حَرَفَهُ المنشور عن مساره بدرجةٍ أقل؟</a:t>
            </a:r>
            <a:endParaRPr lang="fr-FR" dirty="0" smtClean="0"/>
          </a:p>
          <a:p>
            <a:pPr marL="559435" indent="-228600">
              <a:buNone/>
            </a:pPr>
            <a:r>
              <a:rPr lang="fr-FR" dirty="0" smtClean="0">
                <a:solidFill>
                  <a:srgbClr val="FF0000"/>
                </a:solidFill>
                <a:latin typeface="Symbol"/>
                <a:ea typeface="Symbol"/>
                <a:cs typeface="Symbol"/>
              </a:rPr>
              <a:t>♦</a:t>
            </a:r>
            <a:r>
              <a:rPr lang="ar-JO" sz="800" b="1" dirty="0" smtClean="0">
                <a:solidFill>
                  <a:srgbClr val="1E685F"/>
                </a:solidFill>
                <a:ea typeface="Symbol"/>
                <a:cs typeface="Times New Roman"/>
              </a:rPr>
              <a:t>       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ما اللون الذي تحصل عليه من دمج الألوان السبعة؟</a:t>
            </a:r>
            <a:endParaRPr lang="fr-FR" dirty="0" smtClean="0"/>
          </a:p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4725144"/>
            <a:ext cx="7496175" cy="1728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JO" b="1" dirty="0" smtClean="0">
                <a:solidFill>
                  <a:srgbClr val="800080"/>
                </a:solidFill>
                <a:ea typeface="Times New Roman"/>
              </a:rPr>
              <a:t>الإجابة:</a:t>
            </a:r>
            <a:endParaRPr lang="fr-FR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59435" indent="-228600"/>
            <a:r>
              <a:rPr lang="fr-FR" dirty="0" smtClean="0">
                <a:solidFill>
                  <a:srgbClr val="800080"/>
                </a:solidFill>
                <a:latin typeface="Symbol"/>
                <a:ea typeface="Times New Roman"/>
                <a:cs typeface="Arial"/>
              </a:rPr>
              <a:t>♦</a:t>
            </a:r>
            <a:r>
              <a:rPr lang="ar-JO" sz="800" b="1" dirty="0" smtClean="0">
                <a:solidFill>
                  <a:srgbClr val="1E685F"/>
                </a:solidFill>
                <a:ea typeface="Symbol"/>
                <a:cs typeface="Times New Roman"/>
              </a:rPr>
              <a:t>       </a:t>
            </a:r>
            <a:r>
              <a:rPr lang="ar-JO" b="1" dirty="0" err="1" smtClean="0">
                <a:solidFill>
                  <a:srgbClr val="1E685F"/>
                </a:solidFill>
                <a:ea typeface="Times New Roman"/>
              </a:rPr>
              <a:t>إثنان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: الأول داخل المنشور، والثاني خارج المنشور.</a:t>
            </a:r>
            <a:endParaRPr lang="fr-FR" dirty="0" smtClean="0"/>
          </a:p>
          <a:p>
            <a:pPr marL="559435" indent="-228600"/>
            <a:r>
              <a:rPr lang="fr-FR" dirty="0" smtClean="0">
                <a:solidFill>
                  <a:srgbClr val="800080"/>
                </a:solidFill>
                <a:latin typeface="Symbol"/>
                <a:ea typeface="Times New Roman"/>
                <a:cs typeface="Arial"/>
              </a:rPr>
              <a:t>♦</a:t>
            </a:r>
            <a:r>
              <a:rPr lang="ar-JO" sz="800" b="1" dirty="0" smtClean="0">
                <a:solidFill>
                  <a:srgbClr val="1E685F"/>
                </a:solidFill>
                <a:ea typeface="Symbol"/>
                <a:cs typeface="Times New Roman"/>
              </a:rPr>
              <a:t>       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البنفسجي.</a:t>
            </a:r>
            <a:endParaRPr lang="fr-FR" dirty="0" smtClean="0"/>
          </a:p>
          <a:p>
            <a:pPr marL="559435" indent="-228600"/>
            <a:r>
              <a:rPr lang="fr-FR" dirty="0" smtClean="0">
                <a:solidFill>
                  <a:srgbClr val="800080"/>
                </a:solidFill>
                <a:latin typeface="Symbol"/>
                <a:ea typeface="Times New Roman"/>
                <a:cs typeface="Arial"/>
              </a:rPr>
              <a:t>♦</a:t>
            </a:r>
            <a:r>
              <a:rPr lang="ar-JO" sz="800" b="1" dirty="0" smtClean="0">
                <a:solidFill>
                  <a:srgbClr val="1E685F"/>
                </a:solidFill>
                <a:ea typeface="Symbol"/>
                <a:cs typeface="Times New Roman"/>
              </a:rPr>
              <a:t>       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الأحمر.</a:t>
            </a:r>
            <a:endParaRPr lang="fr-FR" dirty="0" smtClean="0"/>
          </a:p>
          <a:p>
            <a:pPr marL="559435" indent="-228600"/>
            <a:r>
              <a:rPr lang="fr-FR" dirty="0" smtClean="0">
                <a:solidFill>
                  <a:srgbClr val="800080"/>
                </a:solidFill>
                <a:latin typeface="Symbol"/>
                <a:ea typeface="Times New Roman"/>
                <a:cs typeface="Arial"/>
              </a:rPr>
              <a:t>♦</a:t>
            </a:r>
            <a:r>
              <a:rPr lang="ar-JO" sz="800" b="1" dirty="0" smtClean="0">
                <a:solidFill>
                  <a:srgbClr val="1E685F"/>
                </a:solidFill>
                <a:ea typeface="Symbol"/>
                <a:cs typeface="Times New Roman"/>
              </a:rPr>
              <a:t>       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الأبيض.</a:t>
            </a:r>
            <a:endParaRPr lang="fr-FR" dirty="0" smtClean="0"/>
          </a:p>
          <a:p>
            <a:endParaRPr lang="fr-FR" dirty="0"/>
          </a:p>
        </p:txBody>
      </p:sp>
      <p:pic>
        <p:nvPicPr>
          <p:cNvPr id="4099" name="Picture 3" descr="C:\Users\mshag\Desktop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05064"/>
            <a:ext cx="8073455" cy="23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1484635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ثالثاً: رؤية الأجسام بألوانها المختلفة</a:t>
            </a:r>
            <a:endParaRPr lang="fr-FR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sz="2800" b="1" dirty="0" smtClean="0">
                <a:solidFill>
                  <a:srgbClr val="FF8C00"/>
                </a:solidFill>
                <a:ea typeface="Times New Roman"/>
              </a:rPr>
              <a:t>الأجسام الشفافة والأجسام المعتمة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تُسمى الأجسام التي نرى من خلالها </a:t>
            </a:r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بالأجسام الشفافة.</a:t>
            </a:r>
            <a:endParaRPr lang="fr-FR" sz="1800" dirty="0" smtClean="0">
              <a:solidFill>
                <a:srgbClr val="FF0000"/>
              </a:solidFill>
              <a:ea typeface="Calibri"/>
              <a:cs typeface="Arial"/>
            </a:endParaRPr>
          </a:p>
          <a:p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وتُسمى الأجسام التي لا نرى من خلالها </a:t>
            </a:r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بالأجسام المعتمة.</a:t>
            </a:r>
            <a:endParaRPr lang="ar-SA" b="1" dirty="0" smtClean="0">
              <a:solidFill>
                <a:srgbClr val="FF0000"/>
              </a:solidFill>
              <a:ea typeface="Times New Roman"/>
            </a:endParaRPr>
          </a:p>
          <a:p>
            <a:endParaRPr lang="fr-F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sz="3600" b="1" dirty="0" smtClean="0">
                <a:solidFill>
                  <a:srgbClr val="FF8C00"/>
                </a:solidFill>
                <a:ea typeface="Times New Roman"/>
              </a:rPr>
              <a:t>ما اللون الذي يظهر </a:t>
            </a:r>
            <a:r>
              <a:rPr lang="ar-JO" sz="3600" b="1" dirty="0" err="1" smtClean="0">
                <a:solidFill>
                  <a:srgbClr val="FF8C00"/>
                </a:solidFill>
                <a:ea typeface="Times New Roman"/>
              </a:rPr>
              <a:t>به</a:t>
            </a:r>
            <a:r>
              <a:rPr lang="ar-JO" sz="3600" b="1" dirty="0" smtClean="0">
                <a:solidFill>
                  <a:srgbClr val="FF8C00"/>
                </a:solidFill>
                <a:ea typeface="Times New Roman"/>
              </a:rPr>
              <a:t> الجسم الشفاف؟</a:t>
            </a:r>
            <a:endParaRPr lang="ar-SA" sz="2400" b="1" dirty="0" smtClean="0">
              <a:solidFill>
                <a:srgbClr val="FF8C00"/>
              </a:solidFill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endParaRPr lang="fr-FR" sz="16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sz="2800" b="1" dirty="0" smtClean="0">
                <a:solidFill>
                  <a:srgbClr val="1E685F"/>
                </a:solidFill>
                <a:ea typeface="Times New Roman"/>
              </a:rPr>
              <a:t>عند إمرار الضوء الأبيض خلال الجسم الشفاف، فإن الجسم يمتص </a:t>
            </a:r>
            <a:endParaRPr lang="ar-SA" sz="2800" b="1" dirty="0" smtClean="0">
              <a:solidFill>
                <a:srgbClr val="1E685F"/>
              </a:solidFill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sz="2800" b="1" dirty="0" smtClean="0">
                <a:solidFill>
                  <a:srgbClr val="1E685F"/>
                </a:solidFill>
                <a:ea typeface="Times New Roman"/>
              </a:rPr>
              <a:t>جميع الألوان السبعة المكونة للون الأبيض </a:t>
            </a:r>
            <a:r>
              <a:rPr lang="ar-JO" sz="2800" b="1" dirty="0" smtClean="0">
                <a:solidFill>
                  <a:srgbClr val="FF0000"/>
                </a:solidFill>
                <a:ea typeface="Times New Roman"/>
              </a:rPr>
              <a:t>ويمرر</a:t>
            </a:r>
            <a:r>
              <a:rPr lang="ar-JO" sz="2800" b="1" dirty="0" smtClean="0">
                <a:solidFill>
                  <a:srgbClr val="1E685F"/>
                </a:solidFill>
                <a:ea typeface="Times New Roman"/>
              </a:rPr>
              <a:t> لونه فقط.</a:t>
            </a:r>
            <a:endParaRPr lang="ar-SA" sz="2800" b="1" dirty="0" smtClean="0">
              <a:solidFill>
                <a:srgbClr val="1E685F"/>
              </a:solidFill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endParaRPr lang="fr-FR" sz="16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ar-JO" sz="2800" b="1" dirty="0" smtClean="0">
                <a:solidFill>
                  <a:srgbClr val="800080"/>
                </a:solidFill>
                <a:ea typeface="Times New Roman"/>
              </a:rPr>
              <a:t>مثال: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جسم شفاف لونه </a:t>
            </a:r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أحمر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، لماذا يظهر باللون الأحمر؟</a:t>
            </a:r>
            <a:endParaRPr lang="fr-FR" sz="1800" dirty="0" smtClean="0">
              <a:ea typeface="Calibri"/>
              <a:cs typeface="Arial"/>
            </a:endParaRPr>
          </a:p>
          <a:p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لأنه يمتص جميع الألوان، ويمرر اللون </a:t>
            </a:r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الأحمر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.</a:t>
            </a:r>
            <a:endParaRPr lang="fr-F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268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sz="3600" b="1" dirty="0" smtClean="0">
                <a:solidFill>
                  <a:srgbClr val="FF8C00"/>
                </a:solidFill>
                <a:ea typeface="Times New Roman"/>
              </a:rPr>
              <a:t>ما اللون الذي يظهر </a:t>
            </a:r>
            <a:r>
              <a:rPr lang="ar-JO" sz="3600" b="1" dirty="0" err="1" smtClean="0">
                <a:solidFill>
                  <a:srgbClr val="FF8C00"/>
                </a:solidFill>
                <a:ea typeface="Times New Roman"/>
              </a:rPr>
              <a:t>به</a:t>
            </a:r>
            <a:r>
              <a:rPr lang="ar-JO" sz="3600" b="1" dirty="0" smtClean="0">
                <a:solidFill>
                  <a:srgbClr val="FF8C00"/>
                </a:solidFill>
                <a:ea typeface="Times New Roman"/>
              </a:rPr>
              <a:t> الجسم المعتم؟</a:t>
            </a:r>
            <a:endParaRPr lang="ar-SA" sz="3600" b="1" dirty="0" smtClean="0">
              <a:solidFill>
                <a:srgbClr val="FF8C00"/>
              </a:solidFill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عند إمرار الضوء الأبيض خلال الجسم الشفاف، فإن الجسم</a:t>
            </a:r>
            <a:endParaRPr lang="ar-SA" b="1" dirty="0" smtClean="0">
              <a:solidFill>
                <a:srgbClr val="1E685F"/>
              </a:solidFill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 يمتص جميع الألوان السبعة المكونة للون الأبيض </a:t>
            </a:r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ويعكس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 لونه فقط.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sz="2800" b="1" dirty="0" smtClean="0">
                <a:solidFill>
                  <a:srgbClr val="800080"/>
                </a:solidFill>
                <a:ea typeface="Times New Roman"/>
              </a:rPr>
              <a:t>مثال: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لماذا تظهر الموزة باللون </a:t>
            </a:r>
            <a:r>
              <a:rPr lang="ar-JO" b="1" dirty="0" smtClean="0">
                <a:solidFill>
                  <a:srgbClr val="DAA520"/>
                </a:solidFill>
                <a:ea typeface="Times New Roman"/>
              </a:rPr>
              <a:t>الأصفر</a:t>
            </a:r>
            <a:r>
              <a:rPr lang="ar-SA" sz="2000" b="1" dirty="0" err="1" smtClean="0">
                <a:solidFill>
                  <a:srgbClr val="1E685F"/>
                </a:solidFill>
                <a:ea typeface="Times New Roman"/>
                <a:cs typeface="Times New Roman"/>
              </a:rPr>
              <a:t>؟</a:t>
            </a:r>
            <a:endParaRPr lang="fr-FR" sz="1800" dirty="0" smtClean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لأنها تمتص جميع الألوان، وتعكس اللون </a:t>
            </a:r>
            <a:r>
              <a:rPr lang="ar-JO" b="1" dirty="0" smtClean="0">
                <a:solidFill>
                  <a:srgbClr val="DAA520"/>
                </a:solidFill>
                <a:ea typeface="Times New Roman"/>
              </a:rPr>
              <a:t>الأصفر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.</a:t>
            </a:r>
            <a:endParaRPr lang="fr-FR" sz="1800" dirty="0" smtClean="0">
              <a:ea typeface="Calibri"/>
              <a:cs typeface="Arial"/>
            </a:endParaRP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أطور معرفتي</a:t>
            </a:r>
            <a:endParaRPr lang="fr-FR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لماذا نرى </a:t>
            </a:r>
            <a:r>
              <a:rPr lang="ar-JO" b="1" dirty="0" err="1" smtClean="0">
                <a:solidFill>
                  <a:srgbClr val="1E685F"/>
                </a:solidFill>
                <a:ea typeface="Times New Roman"/>
              </a:rPr>
              <a:t>بتلات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 الورد </a:t>
            </a:r>
            <a:r>
              <a:rPr lang="ar-JO" b="1" dirty="0" err="1" smtClean="0">
                <a:solidFill>
                  <a:srgbClr val="1E685F"/>
                </a:solidFill>
                <a:ea typeface="Times New Roman"/>
              </a:rPr>
              <a:t>الجوري 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(الأوراق الملونة) باللون الأحمر، والأوراق باللون الأخضر.</a:t>
            </a:r>
            <a:endParaRPr lang="fr-FR" dirty="0"/>
          </a:p>
        </p:txBody>
      </p:sp>
      <p:pic>
        <p:nvPicPr>
          <p:cNvPr id="4" name="صورة 3" descr="https://www.minhaji.net/upload/images/6th%20grade%20oloom%20unit-4-1-oqawem%20page%2013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780927"/>
            <a:ext cx="7812360" cy="3960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JO" sz="4800" b="1" dirty="0" smtClean="0">
                <a:solidFill>
                  <a:srgbClr val="800080"/>
                </a:solidFill>
                <a:ea typeface="Times New Roman"/>
              </a:rPr>
              <a:t>الإجابة:</a:t>
            </a:r>
            <a:endParaRPr lang="fr-FR" sz="48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البتلات </a:t>
            </a:r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الحمراء 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تمتص 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جميع الألوان وتعكس اللون </a:t>
            </a:r>
            <a:r>
              <a:rPr lang="ar-JO" b="1" dirty="0" smtClean="0">
                <a:solidFill>
                  <a:srgbClr val="FF0000"/>
                </a:solidFill>
                <a:ea typeface="Times New Roman"/>
              </a:rPr>
              <a:t>الأحمر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.</a:t>
            </a:r>
            <a:endParaRPr lang="fr-FR" sz="1800" dirty="0" smtClean="0">
              <a:ea typeface="Calibri"/>
              <a:cs typeface="Arial"/>
            </a:endParaRPr>
          </a:p>
          <a:p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الأوراق </a:t>
            </a:r>
            <a:r>
              <a:rPr lang="ar-JO" b="1" dirty="0" smtClean="0">
                <a:solidFill>
                  <a:srgbClr val="008000"/>
                </a:solidFill>
                <a:ea typeface="Times New Roman"/>
              </a:rPr>
              <a:t>الخضراء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 تمتص جميع الألوان وتعكس اللون </a:t>
            </a:r>
            <a:r>
              <a:rPr lang="ar-JO" b="1" dirty="0" err="1" smtClean="0">
                <a:solidFill>
                  <a:srgbClr val="008000"/>
                </a:solidFill>
                <a:ea typeface="Times New Roman"/>
              </a:rPr>
              <a:t>الأخضر</a:t>
            </a:r>
            <a:r>
              <a:rPr lang="ar-JO" b="1" dirty="0" err="1" smtClean="0">
                <a:solidFill>
                  <a:srgbClr val="1E685F"/>
                </a:solidFill>
                <a:ea typeface="Times New Roman"/>
              </a:rPr>
              <a:t>.</a:t>
            </a:r>
            <a:r>
              <a:rPr lang="ar-JO" b="1" dirty="0" smtClean="0">
                <a:solidFill>
                  <a:srgbClr val="1E685F"/>
                </a:solidFill>
                <a:ea typeface="Times New Roman"/>
              </a:rPr>
              <a:t> </a:t>
            </a:r>
            <a:endParaRPr lang="fr-F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6" y="3645024"/>
            <a:ext cx="5112568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JO" dirty="0" smtClean="0"/>
              <a:t> </a:t>
            </a:r>
            <a:endParaRPr lang="ar-JO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855571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08" y="3789040"/>
            <a:ext cx="8332092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9138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474</Words>
  <Application>Microsoft Office PowerPoint</Application>
  <PresentationFormat>عرض على الشاشة (3:4)‏</PresentationFormat>
  <Paragraphs>62</Paragraphs>
  <Slides>18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18</vt:i4>
      </vt:variant>
    </vt:vector>
  </HeadingPairs>
  <TitlesOfParts>
    <vt:vector size="19" baseType="lpstr">
      <vt:lpstr>سمة Office</vt:lpstr>
      <vt:lpstr>بسم الله الرحمن الرحيم</vt:lpstr>
      <vt:lpstr>مصطلحات ومفاهيم علمية</vt:lpstr>
      <vt:lpstr>الحسن بن الهيثم </vt:lpstr>
      <vt:lpstr>أولاً: مفهوم انكسار الضوء</vt:lpstr>
      <vt:lpstr>عرض تقديمي في PowerPoint</vt:lpstr>
      <vt:lpstr>أطور معرفتي</vt:lpstr>
      <vt:lpstr>الإجابة:</vt:lpstr>
      <vt:lpstr>ثانياً: انكسار الضوء في المنشور</vt:lpstr>
      <vt:lpstr>عرض تقديمي في PowerPoint</vt:lpstr>
      <vt:lpstr>أطور معرفتي</vt:lpstr>
      <vt:lpstr>الإجابة:</vt:lpstr>
      <vt:lpstr>عرض تقديمي في PowerPoint</vt:lpstr>
      <vt:lpstr>ثالثاً: رؤية الأجسام بألوانها المختلفة</vt:lpstr>
      <vt:lpstr>عرض تقديمي في PowerPoint</vt:lpstr>
      <vt:lpstr>عرض تقديمي في PowerPoint</vt:lpstr>
      <vt:lpstr>أطور معرفتي</vt:lpstr>
      <vt:lpstr>الإجابة: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الرحيم</dc:title>
  <dc:creator>عمران</dc:creator>
  <cp:lastModifiedBy>عمران المشاقبة</cp:lastModifiedBy>
  <cp:revision>14</cp:revision>
  <dcterms:created xsi:type="dcterms:W3CDTF">2017-02-11T12:57:43Z</dcterms:created>
  <dcterms:modified xsi:type="dcterms:W3CDTF">2018-02-17T14:40:21Z</dcterms:modified>
</cp:coreProperties>
</file>