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3"/>
  </p:notesMasterIdLst>
  <p:sldIdLst>
    <p:sldId id="256" r:id="rId2"/>
    <p:sldId id="258" r:id="rId3"/>
    <p:sldId id="260" r:id="rId4"/>
    <p:sldId id="261" r:id="rId5"/>
    <p:sldId id="267" r:id="rId6"/>
    <p:sldId id="259" r:id="rId7"/>
    <p:sldId id="262" r:id="rId8"/>
    <p:sldId id="263" r:id="rId9"/>
    <p:sldId id="264" r:id="rId10"/>
    <p:sldId id="265" r:id="rId11"/>
    <p:sldId id="266" r:id="rId12"/>
    <p:sldId id="268" r:id="rId13"/>
    <p:sldId id="269" r:id="rId14"/>
    <p:sldId id="270" r:id="rId15"/>
    <p:sldId id="271" r:id="rId16"/>
    <p:sldId id="276" r:id="rId17"/>
    <p:sldId id="277" r:id="rId18"/>
    <p:sldId id="272" r:id="rId19"/>
    <p:sldId id="275" r:id="rId20"/>
    <p:sldId id="274" r:id="rId21"/>
    <p:sldId id="280" r:id="rId22"/>
    <p:sldId id="281" r:id="rId23"/>
    <p:sldId id="282" r:id="rId24"/>
    <p:sldId id="283" r:id="rId25"/>
    <p:sldId id="284" r:id="rId26"/>
    <p:sldId id="285" r:id="rId27"/>
    <p:sldId id="286" r:id="rId28"/>
    <p:sldId id="287" r:id="rId29"/>
    <p:sldId id="288" r:id="rId30"/>
    <p:sldId id="289" r:id="rId31"/>
    <p:sldId id="290" r:id="rId3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2" d="100"/>
          <a:sy n="62" d="100"/>
        </p:scale>
        <p:origin x="-1512"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88"/>
    </p:cViewPr>
  </p:sorterViewPr>
  <p:notesViewPr>
    <p:cSldViewPr>
      <p:cViewPr varScale="1">
        <p:scale>
          <a:sx n="53" d="100"/>
          <a:sy n="53" d="100"/>
        </p:scale>
        <p:origin x="-282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JO"/>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CCE56C10-6F22-4126-9966-7D4DABA90CD3}" type="datetimeFigureOut">
              <a:rPr lang="ar-JO" smtClean="0"/>
              <a:t>02/06/1439</a:t>
            </a:fld>
            <a:endParaRPr lang="ar-JO"/>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JO"/>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JO"/>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JO"/>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9D090C1-EA79-4D20-A7DB-D90182EC1386}" type="slidenum">
              <a:rPr lang="ar-JO" smtClean="0"/>
              <a:t>‹#›</a:t>
            </a:fld>
            <a:endParaRPr lang="ar-JO"/>
          </a:p>
        </p:txBody>
      </p:sp>
    </p:spTree>
    <p:extLst>
      <p:ext uri="{BB962C8B-B14F-4D97-AF65-F5344CB8AC3E}">
        <p14:creationId xmlns:p14="http://schemas.microsoft.com/office/powerpoint/2010/main" val="181973462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a:p>
        </p:txBody>
      </p:sp>
      <p:sp>
        <p:nvSpPr>
          <p:cNvPr id="4" name="عنصر نائب لرقم الشريحة 3"/>
          <p:cNvSpPr>
            <a:spLocks noGrp="1"/>
          </p:cNvSpPr>
          <p:nvPr>
            <p:ph type="sldNum" sz="quarter" idx="10"/>
          </p:nvPr>
        </p:nvSpPr>
        <p:spPr/>
        <p:txBody>
          <a:bodyPr/>
          <a:lstStyle/>
          <a:p>
            <a:fld id="{49D090C1-EA79-4D20-A7DB-D90182EC1386}" type="slidenum">
              <a:rPr lang="ar-JO" smtClean="0"/>
              <a:t>13</a:t>
            </a:fld>
            <a:endParaRPr lang="ar-JO"/>
          </a:p>
        </p:txBody>
      </p:sp>
    </p:spTree>
    <p:extLst>
      <p:ext uri="{BB962C8B-B14F-4D97-AF65-F5344CB8AC3E}">
        <p14:creationId xmlns:p14="http://schemas.microsoft.com/office/powerpoint/2010/main" val="2780510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02/06/1439</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B8ABB09-4A1D-463E-8065-109CC2B7EFAA}" type="datetimeFigureOut">
              <a:rPr lang="ar-SA" smtClean="0"/>
              <a:pPr/>
              <a:t>02/06/1439</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B34F065-1154-456A-91E3-76DE8E75E17B}" type="slidenum">
              <a:rPr lang="ar-SA" smtClean="0"/>
              <a:pPr/>
              <a:t>‹#›</a:t>
            </a:fld>
            <a:endParaRPr lang="ar-S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p:txBody>
          <a:bodyPr>
            <a:normAutofit/>
          </a:bodyPr>
          <a:lstStyle/>
          <a:p>
            <a:r>
              <a:rPr lang="ar-SA" sz="6600" dirty="0" smtClean="0"/>
              <a:t>بسم الله الرحمن الرحيم </a:t>
            </a:r>
            <a:endParaRPr lang="fr-FR" sz="6600" dirty="0"/>
          </a:p>
        </p:txBody>
      </p:sp>
      <p:sp>
        <p:nvSpPr>
          <p:cNvPr id="3" name="عنوان فرعي 2"/>
          <p:cNvSpPr>
            <a:spLocks noGrp="1"/>
          </p:cNvSpPr>
          <p:nvPr>
            <p:ph type="subTitle" idx="1"/>
          </p:nvPr>
        </p:nvSpPr>
        <p:spPr/>
        <p:txBody>
          <a:bodyPr>
            <a:normAutofit/>
          </a:bodyPr>
          <a:lstStyle/>
          <a:p>
            <a:r>
              <a:rPr lang="ar-JO" sz="8000" b="1" dirty="0" smtClean="0">
                <a:solidFill>
                  <a:srgbClr val="FF0000"/>
                </a:solidFill>
                <a:ea typeface="Times New Roman"/>
              </a:rPr>
              <a:t>تشريح البركان</a:t>
            </a:r>
            <a:endParaRPr lang="fr-FR" sz="8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صر نائب للمحتوى 4"/>
          <p:cNvSpPr>
            <a:spLocks noGrp="1"/>
          </p:cNvSpPr>
          <p:nvPr>
            <p:ph idx="1"/>
          </p:nvPr>
        </p:nvSpPr>
        <p:spPr/>
        <p:txBody>
          <a:bodyPr/>
          <a:lstStyle/>
          <a:p>
            <a:endParaRPr lang="fr-FR" dirty="0"/>
          </a:p>
        </p:txBody>
      </p:sp>
      <p:sp>
        <p:nvSpPr>
          <p:cNvPr id="6" name="Rectangle 1"/>
          <p:cNvSpPr txBox="1">
            <a:spLocks noChangeArrowheads="1"/>
          </p:cNvSpPr>
          <p:nvPr/>
        </p:nvSpPr>
        <p:spPr bwMode="auto">
          <a:xfrm>
            <a:off x="-155491" y="6088559"/>
            <a:ext cx="9308959" cy="769441"/>
          </a:xfrm>
          <a:prstGeom prst="rect">
            <a:avLst/>
          </a:prstGeom>
          <a:noFill/>
          <a:ln w="9525">
            <a:noFill/>
            <a:miter lim="800000"/>
            <a:headEnd/>
            <a:tailEnd/>
          </a:ln>
          <a:effectLst/>
        </p:spPr>
        <p:txBody>
          <a:bodyPr vert="horz" wrap="none" lIns="91440" tIns="45720" rIns="91440" bIns="45720" numCol="1" rtl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r-FR" sz="4400" b="1" i="0" u="none" strike="noStrike" kern="1200" cap="none" spc="0" normalizeH="0" baseline="0" noProof="0" dirty="0" smtClean="0">
                <a:ln>
                  <a:noFill/>
                </a:ln>
                <a:solidFill>
                  <a:srgbClr val="FF0000"/>
                </a:solidFill>
                <a:effectLst/>
                <a:uLnTx/>
                <a:uFillTx/>
                <a:latin typeface="Calibri" pitchFamily="34" charset="0"/>
                <a:ea typeface="Symbol" pitchFamily="18" charset="2"/>
                <a:cs typeface="Symbol" pitchFamily="18" charset="2"/>
              </a:rPr>
              <a:t>♦</a:t>
            </a:r>
            <a:r>
              <a:rPr kumimoji="0" lang="ar-JO" sz="1400" b="1" i="0" u="none" strike="noStrike" kern="1200" cap="none" spc="0" normalizeH="0" baseline="0" noProof="0" dirty="0" smtClean="0">
                <a:ln>
                  <a:noFill/>
                </a:ln>
                <a:solidFill>
                  <a:srgbClr val="FF0000"/>
                </a:solidFill>
                <a:effectLst/>
                <a:uLnTx/>
                <a:uFillTx/>
                <a:latin typeface="Calibri"/>
                <a:ea typeface="Symbol" pitchFamily="18" charset="2"/>
                <a:cs typeface="Times New Roman" pitchFamily="18" charset="0"/>
              </a:rPr>
              <a:t>     </a:t>
            </a:r>
            <a:r>
              <a:rPr kumimoji="0" lang="ar-JO" sz="2000" b="1" i="0" u="none" strike="noStrike" kern="1200" cap="none" spc="0" normalizeH="0" baseline="0" noProof="0" dirty="0" smtClean="0">
                <a:ln>
                  <a:noFill/>
                </a:ln>
                <a:solidFill>
                  <a:srgbClr val="FF0000"/>
                </a:solidFill>
                <a:effectLst/>
                <a:uLnTx/>
                <a:uFillTx/>
                <a:latin typeface="Calibri"/>
                <a:ea typeface="Symbol" pitchFamily="18" charset="2"/>
                <a:cs typeface="Times New Roman" pitchFamily="18" charset="0"/>
              </a:rPr>
              <a:t> </a:t>
            </a:r>
            <a:r>
              <a:rPr kumimoji="0" lang="ar-JO" sz="1400" b="1" i="0" u="none" strike="noStrike" kern="1200" cap="none" spc="0" normalizeH="0" baseline="0" noProof="0" dirty="0" smtClean="0">
                <a:ln>
                  <a:noFill/>
                </a:ln>
                <a:solidFill>
                  <a:srgbClr val="FF0000"/>
                </a:solidFill>
                <a:effectLst/>
                <a:uLnTx/>
                <a:uFillTx/>
                <a:latin typeface="Calibri"/>
                <a:ea typeface="Symbol" pitchFamily="18" charset="2"/>
                <a:cs typeface="Times New Roman" pitchFamily="18" charset="0"/>
              </a:rPr>
              <a:t> </a:t>
            </a:r>
            <a:r>
              <a:rPr kumimoji="0" lang="ar-JO" sz="4400" b="1" i="0" u="none" strike="noStrike" kern="1200" cap="none" spc="0" normalizeH="0" baseline="0" noProof="0" dirty="0" smtClean="0">
                <a:ln>
                  <a:noFill/>
                </a:ln>
                <a:solidFill>
                  <a:srgbClr val="FF0000"/>
                </a:solidFill>
                <a:effectLst/>
                <a:uLnTx/>
                <a:uFillTx/>
                <a:latin typeface="Calibri" pitchFamily="34" charset="0"/>
                <a:ea typeface="Times New Roman" pitchFamily="18" charset="0"/>
                <a:cs typeface="Arial" pitchFamily="34" charset="0"/>
              </a:rPr>
              <a:t>ما أجزاء البركان الرئيسة الموضحة في </a:t>
            </a:r>
            <a:r>
              <a:rPr kumimoji="0" lang="ar-JO" sz="4400" b="1" i="0" u="none" strike="noStrike" kern="1200" cap="none" spc="0" normalizeH="0" baseline="0" noProof="0" dirty="0" err="1" smtClean="0">
                <a:ln>
                  <a:noFill/>
                </a:ln>
                <a:solidFill>
                  <a:srgbClr val="FF0000"/>
                </a:solidFill>
                <a:effectLst/>
                <a:uLnTx/>
                <a:uFillTx/>
                <a:latin typeface="Calibri" pitchFamily="34" charset="0"/>
                <a:ea typeface="Times New Roman" pitchFamily="18" charset="0"/>
                <a:cs typeface="Arial" pitchFamily="34" charset="0"/>
              </a:rPr>
              <a:t>الشكل؟</a:t>
            </a:r>
            <a:endParaRPr kumimoji="0" lang="ar-JO" sz="4400" b="1" i="0" u="none" strike="noStrike" kern="1200" cap="none" spc="0" normalizeH="0" baseline="0" noProof="0" dirty="0" smtClean="0">
              <a:ln>
                <a:noFill/>
              </a:ln>
              <a:solidFill>
                <a:srgbClr val="FF0000"/>
              </a:solidFill>
              <a:effectLst/>
              <a:uLnTx/>
              <a:uFillTx/>
              <a:latin typeface="Arial" pitchFamily="34" charset="0"/>
              <a:ea typeface="+mn-ea"/>
              <a:cs typeface="Arial"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32"/>
            <a:ext cx="9135414" cy="6080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457200" y="332656"/>
            <a:ext cx="8229600" cy="6120680"/>
          </a:xfrm>
        </p:spPr>
        <p:txBody>
          <a:bodyPr>
            <a:normAutofit/>
          </a:bodyPr>
          <a:lstStyle/>
          <a:p>
            <a:pPr marL="586740" indent="-228600">
              <a:lnSpc>
                <a:spcPct val="115000"/>
              </a:lnSpc>
              <a:spcAft>
                <a:spcPts val="1000"/>
              </a:spcAft>
            </a:pPr>
            <a:r>
              <a:rPr lang="fr-FR" dirty="0" smtClean="0">
                <a:solidFill>
                  <a:srgbClr val="FF0000"/>
                </a:solidFill>
                <a:latin typeface="Symbol"/>
                <a:ea typeface="Symbol"/>
                <a:cs typeface="Symbol"/>
              </a:rPr>
              <a:t>♦</a:t>
            </a:r>
            <a:r>
              <a:rPr lang="ar-JO" sz="800" dirty="0" smtClean="0">
                <a:solidFill>
                  <a:srgbClr val="1E685F"/>
                </a:solidFill>
                <a:ea typeface="Symbol"/>
                <a:cs typeface="Times New Roman"/>
              </a:rPr>
              <a:t>       </a:t>
            </a:r>
            <a:r>
              <a:rPr lang="ar-JO" dirty="0" smtClean="0">
                <a:solidFill>
                  <a:srgbClr val="1E685F"/>
                </a:solidFill>
                <a:ea typeface="Times New Roman"/>
              </a:rPr>
              <a:t>ماذا تُسمى الصخور المنصهرة في باطن الأرض</a:t>
            </a:r>
            <a:r>
              <a:rPr lang="ar-SA" dirty="0" smtClean="0">
                <a:solidFill>
                  <a:srgbClr val="1E685F"/>
                </a:solidFill>
                <a:ea typeface="Times New Roman"/>
              </a:rPr>
              <a:t> </a:t>
            </a:r>
            <a:r>
              <a:rPr lang="ar-SA" dirty="0" err="1" smtClean="0">
                <a:solidFill>
                  <a:srgbClr val="1E685F"/>
                </a:solidFill>
                <a:ea typeface="Times New Roman"/>
              </a:rPr>
              <a:t>؟</a:t>
            </a:r>
            <a:endParaRPr lang="ar-SA" dirty="0" smtClean="0">
              <a:solidFill>
                <a:srgbClr val="1E685F"/>
              </a:solidFill>
              <a:ea typeface="Times New Roman"/>
            </a:endParaRPr>
          </a:p>
          <a:p>
            <a:pPr marL="586740" indent="-228600">
              <a:lnSpc>
                <a:spcPct val="115000"/>
              </a:lnSpc>
              <a:spcAft>
                <a:spcPts val="1000"/>
              </a:spcAft>
            </a:pPr>
            <a:r>
              <a:rPr lang="ar-JO" dirty="0" smtClean="0">
                <a:solidFill>
                  <a:srgbClr val="1E685F"/>
                </a:solidFill>
                <a:ea typeface="Times New Roman"/>
              </a:rPr>
              <a:t>ما اسم المكان الذي تتجمع فيه في باطن الأرض؟</a:t>
            </a:r>
            <a:endParaRPr lang="ar-SA" dirty="0" smtClean="0">
              <a:solidFill>
                <a:srgbClr val="1E685F"/>
              </a:solidFill>
              <a:ea typeface="Times New Roman"/>
            </a:endParaRPr>
          </a:p>
          <a:p>
            <a:pPr marL="586740" indent="-228600">
              <a:lnSpc>
                <a:spcPct val="115000"/>
              </a:lnSpc>
              <a:spcAft>
                <a:spcPts val="1000"/>
              </a:spcAft>
            </a:pPr>
            <a:endParaRPr lang="ar-SA" sz="1800" dirty="0" smtClean="0">
              <a:ea typeface="Calibri"/>
              <a:cs typeface="Arial"/>
            </a:endParaRPr>
          </a:p>
          <a:p>
            <a:pPr marL="586740" indent="-228600">
              <a:lnSpc>
                <a:spcPct val="115000"/>
              </a:lnSpc>
              <a:spcAft>
                <a:spcPts val="1000"/>
              </a:spcAft>
            </a:pPr>
            <a:endParaRPr lang="fr-FR" sz="1800" dirty="0" smtClean="0">
              <a:ea typeface="Calibri"/>
              <a:cs typeface="Arial"/>
            </a:endParaRPr>
          </a:p>
          <a:p>
            <a:pPr marL="586740" indent="-228600">
              <a:lnSpc>
                <a:spcPct val="115000"/>
              </a:lnSpc>
              <a:spcAft>
                <a:spcPts val="1000"/>
              </a:spcAft>
            </a:pPr>
            <a:r>
              <a:rPr lang="fr-FR" dirty="0" smtClean="0">
                <a:solidFill>
                  <a:srgbClr val="FF0000"/>
                </a:solidFill>
                <a:latin typeface="Symbol"/>
                <a:ea typeface="Symbol"/>
                <a:cs typeface="Symbol"/>
              </a:rPr>
              <a:t>♦</a:t>
            </a:r>
            <a:r>
              <a:rPr lang="ar-JO" sz="800" dirty="0" smtClean="0">
                <a:solidFill>
                  <a:srgbClr val="1E685F"/>
                </a:solidFill>
                <a:ea typeface="Symbol"/>
                <a:cs typeface="Times New Roman"/>
              </a:rPr>
              <a:t>       </a:t>
            </a:r>
            <a:r>
              <a:rPr lang="ar-JO" dirty="0" smtClean="0">
                <a:solidFill>
                  <a:srgbClr val="1E685F"/>
                </a:solidFill>
                <a:ea typeface="Times New Roman"/>
              </a:rPr>
              <a:t>ماذا تُسمى الماغما عندما تنساب على سطح الأرض؟</a:t>
            </a:r>
            <a:endParaRPr lang="ar-SA" dirty="0" smtClean="0">
              <a:solidFill>
                <a:srgbClr val="1E685F"/>
              </a:solidFill>
              <a:ea typeface="Times New Roman"/>
            </a:endParaRPr>
          </a:p>
          <a:p>
            <a:pPr marL="586740" indent="-228600">
              <a:lnSpc>
                <a:spcPct val="115000"/>
              </a:lnSpc>
              <a:spcAft>
                <a:spcPts val="1000"/>
              </a:spcAft>
            </a:pPr>
            <a:endParaRPr lang="ar-SA" sz="1800" dirty="0" smtClean="0">
              <a:solidFill>
                <a:srgbClr val="1E685F"/>
              </a:solidFill>
              <a:ea typeface="Calibri"/>
              <a:cs typeface="Arial"/>
            </a:endParaRPr>
          </a:p>
          <a:p>
            <a:pPr marL="586740" indent="-228600">
              <a:lnSpc>
                <a:spcPct val="115000"/>
              </a:lnSpc>
              <a:spcAft>
                <a:spcPts val="1000"/>
              </a:spcAft>
            </a:pPr>
            <a:endParaRPr lang="fr-FR" sz="1800" dirty="0" smtClean="0">
              <a:ea typeface="Calibri"/>
              <a:cs typeface="Arial"/>
            </a:endParaRPr>
          </a:p>
          <a:p>
            <a:pPr marL="586740" indent="-228600">
              <a:lnSpc>
                <a:spcPct val="115000"/>
              </a:lnSpc>
              <a:spcAft>
                <a:spcPts val="1000"/>
              </a:spcAft>
            </a:pPr>
            <a:r>
              <a:rPr lang="fr-FR" dirty="0" smtClean="0">
                <a:solidFill>
                  <a:srgbClr val="FF0000"/>
                </a:solidFill>
                <a:latin typeface="Symbol"/>
                <a:ea typeface="Symbol"/>
                <a:cs typeface="Symbol"/>
              </a:rPr>
              <a:t>♦</a:t>
            </a:r>
            <a:r>
              <a:rPr lang="ar-JO" sz="800" dirty="0" smtClean="0">
                <a:solidFill>
                  <a:srgbClr val="1E685F"/>
                </a:solidFill>
                <a:ea typeface="Symbol"/>
                <a:cs typeface="Times New Roman"/>
              </a:rPr>
              <a:t>       </a:t>
            </a:r>
            <a:r>
              <a:rPr lang="ar-JO" dirty="0" smtClean="0">
                <a:solidFill>
                  <a:srgbClr val="1E685F"/>
                </a:solidFill>
                <a:ea typeface="Times New Roman"/>
              </a:rPr>
              <a:t>بلغتك الخاصة وضح مفهوم البركان.</a:t>
            </a:r>
            <a:endParaRPr lang="fr-FR" sz="1800" dirty="0" smtClean="0">
              <a:ea typeface="Calibri"/>
              <a:cs typeface="Arial"/>
            </a:endParaRPr>
          </a:p>
          <a:p>
            <a:endParaRPr lang="fr-F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914400" y="260648"/>
            <a:ext cx="8229600" cy="4525963"/>
          </a:xfrm>
        </p:spPr>
        <p:txBody>
          <a:bodyPr/>
          <a:lstStyle/>
          <a:p>
            <a:pPr marL="586740">
              <a:lnSpc>
                <a:spcPct val="115000"/>
              </a:lnSpc>
              <a:spcAft>
                <a:spcPts val="1000"/>
              </a:spcAft>
            </a:pPr>
            <a:r>
              <a:rPr lang="ar-JO" dirty="0" err="1" smtClean="0">
                <a:solidFill>
                  <a:srgbClr val="FF8C00"/>
                </a:solidFill>
                <a:ea typeface="Times New Roman"/>
              </a:rPr>
              <a:t>ماغما</a:t>
            </a:r>
            <a:r>
              <a:rPr lang="ar-JO" dirty="0" smtClean="0">
                <a:solidFill>
                  <a:srgbClr val="FF8C00"/>
                </a:solidFill>
                <a:ea typeface="Times New Roman"/>
              </a:rPr>
              <a:t>، حجرة الماغما.</a:t>
            </a:r>
            <a:endParaRPr lang="ar-SA" dirty="0" smtClean="0">
              <a:solidFill>
                <a:srgbClr val="FF8C00"/>
              </a:solidFill>
              <a:ea typeface="Times New Roman"/>
            </a:endParaRPr>
          </a:p>
          <a:p>
            <a:pPr marL="586740">
              <a:lnSpc>
                <a:spcPct val="115000"/>
              </a:lnSpc>
              <a:spcAft>
                <a:spcPts val="1000"/>
              </a:spcAft>
            </a:pPr>
            <a:endParaRPr lang="fr-FR" sz="1800" dirty="0" smtClean="0">
              <a:ea typeface="Calibri"/>
              <a:cs typeface="Arial"/>
            </a:endParaRPr>
          </a:p>
          <a:p>
            <a:pPr marL="586740">
              <a:lnSpc>
                <a:spcPct val="115000"/>
              </a:lnSpc>
              <a:spcAft>
                <a:spcPts val="1000"/>
              </a:spcAft>
            </a:pPr>
            <a:r>
              <a:rPr lang="ar-JO" dirty="0" err="1" smtClean="0">
                <a:solidFill>
                  <a:srgbClr val="FF8C00"/>
                </a:solidFill>
                <a:ea typeface="Times New Roman"/>
              </a:rPr>
              <a:t>لابة.</a:t>
            </a:r>
            <a:endParaRPr lang="ar-SA" dirty="0" smtClean="0">
              <a:solidFill>
                <a:srgbClr val="FF8C00"/>
              </a:solidFill>
              <a:ea typeface="Times New Roman"/>
            </a:endParaRPr>
          </a:p>
          <a:p>
            <a:pPr marL="586740">
              <a:lnSpc>
                <a:spcPct val="115000"/>
              </a:lnSpc>
              <a:spcAft>
                <a:spcPts val="1000"/>
              </a:spcAft>
            </a:pPr>
            <a:endParaRPr lang="fr-FR" sz="1800" dirty="0" smtClean="0">
              <a:ea typeface="Calibri"/>
              <a:cs typeface="Arial"/>
            </a:endParaRPr>
          </a:p>
          <a:p>
            <a:pPr marL="809625" indent="-233363">
              <a:lnSpc>
                <a:spcPct val="115000"/>
              </a:lnSpc>
              <a:spcAft>
                <a:spcPts val="1000"/>
              </a:spcAft>
            </a:pPr>
            <a:r>
              <a:rPr lang="ar-JO" b="1" dirty="0" smtClean="0">
                <a:solidFill>
                  <a:srgbClr val="FF0000"/>
                </a:solidFill>
                <a:ea typeface="Times New Roman"/>
              </a:rPr>
              <a:t>البركان:</a:t>
            </a:r>
            <a:r>
              <a:rPr lang="ar-JO" dirty="0" smtClean="0">
                <a:solidFill>
                  <a:srgbClr val="FF0000"/>
                </a:solidFill>
                <a:ea typeface="Times New Roman"/>
              </a:rPr>
              <a:t> </a:t>
            </a:r>
            <a:r>
              <a:rPr lang="ar-JO" dirty="0" smtClean="0">
                <a:solidFill>
                  <a:srgbClr val="FF8C00"/>
                </a:solidFill>
                <a:ea typeface="Times New Roman"/>
              </a:rPr>
              <a:t>فتحة في صخور القشرة الأرضية تخرج منها </a:t>
            </a:r>
            <a:r>
              <a:rPr lang="ar-JO" dirty="0" err="1" smtClean="0">
                <a:solidFill>
                  <a:srgbClr val="FF8C00"/>
                </a:solidFill>
                <a:ea typeface="Times New Roman"/>
              </a:rPr>
              <a:t>اللابة</a:t>
            </a:r>
            <a:r>
              <a:rPr lang="ar-JO" dirty="0" smtClean="0">
                <a:solidFill>
                  <a:srgbClr val="FF8C00"/>
                </a:solidFill>
                <a:ea typeface="Times New Roman"/>
              </a:rPr>
              <a:t> المنصهرة والفتات البركاني والرماد البركاني والغازات.</a:t>
            </a:r>
            <a:endParaRPr lang="fr-FR" sz="1800" dirty="0" smtClean="0">
              <a:ea typeface="Calibri"/>
              <a:cs typeface="Arial"/>
            </a:endParaRPr>
          </a:p>
          <a:p>
            <a:endParaRPr lang="fr-FR" dirty="0"/>
          </a:p>
        </p:txBody>
      </p:sp>
      <p:pic>
        <p:nvPicPr>
          <p:cNvPr id="18434" name="Picture 2" descr="نتيجة بحث الصور عن سمايلات"/>
          <p:cNvPicPr>
            <a:picLocks noChangeAspect="1" noChangeArrowheads="1"/>
          </p:cNvPicPr>
          <p:nvPr/>
        </p:nvPicPr>
        <p:blipFill>
          <a:blip r:embed="rId2" cstate="print"/>
          <a:srcRect/>
          <a:stretch>
            <a:fillRect/>
          </a:stretch>
        </p:blipFill>
        <p:spPr bwMode="auto">
          <a:xfrm>
            <a:off x="0" y="4003410"/>
            <a:ext cx="4211960" cy="285459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0"/>
            <a:ext cx="8229600" cy="922114"/>
          </a:xfrm>
        </p:spPr>
        <p:txBody>
          <a:bodyPr>
            <a:normAutofit/>
          </a:bodyPr>
          <a:lstStyle/>
          <a:p>
            <a:r>
              <a:rPr lang="ar-JO" b="1" dirty="0" smtClean="0">
                <a:solidFill>
                  <a:srgbClr val="FF0000"/>
                </a:solidFill>
                <a:ea typeface="Times New Roman"/>
              </a:rPr>
              <a:t>أولاً: تشريح البركان</a:t>
            </a:r>
            <a:endParaRPr lang="fr-FR" dirty="0"/>
          </a:p>
        </p:txBody>
      </p:sp>
      <p:sp>
        <p:nvSpPr>
          <p:cNvPr id="3" name="عنصر نائب للمحتوى 2"/>
          <p:cNvSpPr>
            <a:spLocks noGrp="1"/>
          </p:cNvSpPr>
          <p:nvPr>
            <p:ph idx="1"/>
          </p:nvPr>
        </p:nvSpPr>
        <p:spPr>
          <a:xfrm>
            <a:off x="0" y="908720"/>
            <a:ext cx="9144000" cy="5949280"/>
          </a:xfrm>
        </p:spPr>
        <p:txBody>
          <a:bodyPr>
            <a:normAutofit fontScale="85000" lnSpcReduction="20000"/>
          </a:bodyPr>
          <a:lstStyle/>
          <a:p>
            <a:pPr marL="845185">
              <a:lnSpc>
                <a:spcPct val="115000"/>
              </a:lnSpc>
              <a:spcAft>
                <a:spcPts val="1000"/>
              </a:spcAft>
            </a:pPr>
            <a:r>
              <a:rPr lang="ar-JO" b="1" dirty="0" smtClean="0">
                <a:solidFill>
                  <a:srgbClr val="0000FF"/>
                </a:solidFill>
                <a:ea typeface="Times New Roman"/>
              </a:rPr>
              <a:t>البركان:</a:t>
            </a:r>
            <a:r>
              <a:rPr lang="ar-JO" dirty="0" smtClean="0">
                <a:solidFill>
                  <a:srgbClr val="1E685F"/>
                </a:solidFill>
                <a:ea typeface="Times New Roman"/>
              </a:rPr>
              <a:t> فتحة في صخور القشرة الأرضية تخرج منها اللابة المنصهرة والفتات البركاني والرماد البركاني </a:t>
            </a:r>
            <a:r>
              <a:rPr lang="ar-JO" dirty="0" smtClean="0">
                <a:solidFill>
                  <a:srgbClr val="1E685F"/>
                </a:solidFill>
                <a:ea typeface="Times New Roman"/>
              </a:rPr>
              <a:t>والغازات وتتصل بحجرة الماغما .</a:t>
            </a:r>
            <a:endParaRPr lang="fr-FR" sz="1800" dirty="0" smtClean="0">
              <a:ea typeface="Calibri"/>
              <a:cs typeface="Arial"/>
            </a:endParaRPr>
          </a:p>
          <a:p>
            <a:pPr>
              <a:lnSpc>
                <a:spcPct val="115000"/>
              </a:lnSpc>
              <a:spcAft>
                <a:spcPts val="1000"/>
              </a:spcAft>
            </a:pPr>
            <a:r>
              <a:rPr lang="ar-JO" sz="3600" b="1" dirty="0" smtClean="0">
                <a:solidFill>
                  <a:srgbClr val="FF8C00"/>
                </a:solidFill>
                <a:ea typeface="Times New Roman"/>
              </a:rPr>
              <a:t>أجزاء البركان:</a:t>
            </a:r>
            <a:r>
              <a:rPr lang="ar-SA" sz="1800" dirty="0" smtClean="0">
                <a:ea typeface="Times New Roman"/>
                <a:cs typeface="Arial"/>
              </a:rPr>
              <a:t>       </a:t>
            </a:r>
            <a:r>
              <a:rPr lang="ar-JO" dirty="0" smtClean="0">
                <a:solidFill>
                  <a:srgbClr val="1E685F"/>
                </a:solidFill>
                <a:ea typeface="Times New Roman"/>
              </a:rPr>
              <a:t>يتكون البركان من الأجزاء التالية:</a:t>
            </a:r>
            <a:endParaRPr lang="fr-FR" sz="1800" dirty="0" smtClean="0">
              <a:ea typeface="Calibri"/>
              <a:cs typeface="Arial"/>
            </a:endParaRPr>
          </a:p>
          <a:p>
            <a:pPr marL="586740" indent="-228600">
              <a:lnSpc>
                <a:spcPct val="115000"/>
              </a:lnSpc>
              <a:spcAft>
                <a:spcPts val="1000"/>
              </a:spcAft>
            </a:pPr>
            <a:r>
              <a:rPr lang="ar-SA" b="1" dirty="0" err="1" smtClean="0">
                <a:solidFill>
                  <a:srgbClr val="0000FF"/>
                </a:solidFill>
                <a:ea typeface="Times New Roman"/>
              </a:rPr>
              <a:t>1-</a:t>
            </a:r>
            <a:r>
              <a:rPr lang="ar-SA" sz="800" b="1" dirty="0" smtClean="0">
                <a:solidFill>
                  <a:srgbClr val="0000FF"/>
                </a:solidFill>
                <a:ea typeface="Times New Roman"/>
                <a:cs typeface="Times New Roman"/>
              </a:rPr>
              <a:t>  </a:t>
            </a:r>
            <a:r>
              <a:rPr lang="ar-JO" b="1" dirty="0" smtClean="0">
                <a:solidFill>
                  <a:srgbClr val="0000FF"/>
                </a:solidFill>
                <a:ea typeface="Times New Roman"/>
              </a:rPr>
              <a:t>حجرة الماغما:</a:t>
            </a:r>
            <a:r>
              <a:rPr lang="ar-JO" dirty="0" smtClean="0">
                <a:solidFill>
                  <a:srgbClr val="1E685F"/>
                </a:solidFill>
                <a:ea typeface="Times New Roman"/>
              </a:rPr>
              <a:t> وهي تجويف داخل الأرض تتجمع فيه الصهارة، وتندفع منه المواد البركانية إلى الفوهة.</a:t>
            </a:r>
            <a:endParaRPr lang="fr-FR" sz="1800" dirty="0" smtClean="0">
              <a:ea typeface="Calibri"/>
              <a:cs typeface="Arial"/>
            </a:endParaRPr>
          </a:p>
          <a:p>
            <a:pPr marL="586740" indent="-228600">
              <a:lnSpc>
                <a:spcPct val="115000"/>
              </a:lnSpc>
              <a:spcAft>
                <a:spcPts val="1000"/>
              </a:spcAft>
            </a:pPr>
            <a:r>
              <a:rPr lang="ar-SA" b="1" dirty="0" err="1" smtClean="0">
                <a:solidFill>
                  <a:srgbClr val="0000FF"/>
                </a:solidFill>
                <a:ea typeface="Times New Roman"/>
              </a:rPr>
              <a:t>2-</a:t>
            </a:r>
            <a:r>
              <a:rPr lang="ar-SA" sz="800" b="1" dirty="0" smtClean="0">
                <a:solidFill>
                  <a:srgbClr val="0000FF"/>
                </a:solidFill>
                <a:ea typeface="Times New Roman"/>
                <a:cs typeface="Times New Roman"/>
              </a:rPr>
              <a:t>  </a:t>
            </a:r>
            <a:r>
              <a:rPr lang="ar-JO" b="1" dirty="0" smtClean="0">
                <a:solidFill>
                  <a:srgbClr val="0000FF"/>
                </a:solidFill>
                <a:ea typeface="Times New Roman"/>
              </a:rPr>
              <a:t>القصبة:</a:t>
            </a:r>
            <a:r>
              <a:rPr lang="ar-JO" dirty="0" smtClean="0">
                <a:solidFill>
                  <a:srgbClr val="1E685F"/>
                </a:solidFill>
                <a:ea typeface="Times New Roman"/>
              </a:rPr>
              <a:t> وهي القناة الرئيسة التي تصل بين </a:t>
            </a:r>
            <a:r>
              <a:rPr lang="ar-JO" dirty="0" smtClean="0">
                <a:solidFill>
                  <a:srgbClr val="1E685F"/>
                </a:solidFill>
                <a:ea typeface="Times New Roman"/>
              </a:rPr>
              <a:t>الفوهة </a:t>
            </a:r>
            <a:r>
              <a:rPr lang="ar-JO" dirty="0" smtClean="0">
                <a:solidFill>
                  <a:srgbClr val="1E685F"/>
                </a:solidFill>
                <a:ea typeface="Times New Roman"/>
              </a:rPr>
              <a:t>وحجرة الماغما في جوف الأرض.</a:t>
            </a:r>
            <a:endParaRPr lang="fr-FR" sz="1800" dirty="0" smtClean="0">
              <a:ea typeface="Calibri"/>
              <a:cs typeface="Arial"/>
            </a:endParaRPr>
          </a:p>
          <a:p>
            <a:pPr marL="586740" indent="-228600">
              <a:lnSpc>
                <a:spcPct val="115000"/>
              </a:lnSpc>
              <a:spcAft>
                <a:spcPts val="1000"/>
              </a:spcAft>
            </a:pPr>
            <a:r>
              <a:rPr lang="ar-SA" b="1" dirty="0" err="1" smtClean="0">
                <a:solidFill>
                  <a:srgbClr val="0000FF"/>
                </a:solidFill>
                <a:ea typeface="Times New Roman"/>
              </a:rPr>
              <a:t>3-</a:t>
            </a:r>
            <a:r>
              <a:rPr lang="ar-SA" sz="800" b="1" dirty="0" smtClean="0">
                <a:solidFill>
                  <a:srgbClr val="0000FF"/>
                </a:solidFill>
                <a:ea typeface="Times New Roman"/>
                <a:cs typeface="Times New Roman"/>
              </a:rPr>
              <a:t>  </a:t>
            </a:r>
            <a:r>
              <a:rPr lang="ar-JO" b="1" dirty="0" smtClean="0">
                <a:solidFill>
                  <a:srgbClr val="0000FF"/>
                </a:solidFill>
                <a:ea typeface="Times New Roman"/>
              </a:rPr>
              <a:t>الفوهة:</a:t>
            </a:r>
            <a:r>
              <a:rPr lang="ar-JO" dirty="0" smtClean="0">
                <a:solidFill>
                  <a:srgbClr val="1E685F"/>
                </a:solidFill>
                <a:ea typeface="Times New Roman"/>
              </a:rPr>
              <a:t> وهي التجويف أو الحوض الذي يوجد في قمة المخروط، ويبرز فوق سطح الأرض، وتخرج منه القذائف البركانية.</a:t>
            </a:r>
            <a:endParaRPr lang="fr-FR" sz="1800" dirty="0" smtClean="0">
              <a:ea typeface="Calibri"/>
              <a:cs typeface="Arial"/>
            </a:endParaRPr>
          </a:p>
          <a:p>
            <a:pPr marL="586740" indent="-228600">
              <a:lnSpc>
                <a:spcPct val="115000"/>
              </a:lnSpc>
              <a:spcAft>
                <a:spcPts val="1000"/>
              </a:spcAft>
            </a:pPr>
            <a:r>
              <a:rPr lang="ar-SA" b="1" dirty="0" err="1" smtClean="0">
                <a:solidFill>
                  <a:srgbClr val="0000FF"/>
                </a:solidFill>
                <a:ea typeface="Times New Roman"/>
              </a:rPr>
              <a:t>4-</a:t>
            </a:r>
            <a:r>
              <a:rPr lang="ar-SA" sz="800" b="1" dirty="0" smtClean="0">
                <a:solidFill>
                  <a:srgbClr val="0000FF"/>
                </a:solidFill>
                <a:ea typeface="Times New Roman"/>
                <a:cs typeface="Times New Roman"/>
              </a:rPr>
              <a:t>  </a:t>
            </a:r>
            <a:r>
              <a:rPr lang="ar-JO" b="1" dirty="0" smtClean="0">
                <a:solidFill>
                  <a:srgbClr val="0000FF"/>
                </a:solidFill>
                <a:ea typeface="Times New Roman"/>
              </a:rPr>
              <a:t>المقذوفات البركانية:</a:t>
            </a:r>
            <a:r>
              <a:rPr lang="ar-JO" dirty="0" smtClean="0">
                <a:solidFill>
                  <a:srgbClr val="1E685F"/>
                </a:solidFill>
                <a:ea typeface="Times New Roman"/>
              </a:rPr>
              <a:t> ومنها </a:t>
            </a:r>
            <a:r>
              <a:rPr lang="ar-JO" dirty="0" err="1" smtClean="0">
                <a:solidFill>
                  <a:srgbClr val="1E685F"/>
                </a:solidFill>
                <a:ea typeface="Times New Roman"/>
              </a:rPr>
              <a:t>اللابة</a:t>
            </a:r>
            <a:r>
              <a:rPr lang="ar-JO" dirty="0" smtClean="0">
                <a:solidFill>
                  <a:srgbClr val="1E685F"/>
                </a:solidFill>
                <a:ea typeface="Times New Roman"/>
              </a:rPr>
              <a:t> المنصهرة، والفتات البركاني، والرماد البركاني، والغازات.</a:t>
            </a:r>
            <a:endParaRPr lang="fr-FR" sz="1800" dirty="0" smtClean="0">
              <a:ea typeface="Calibri"/>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p:txBody>
          <a:bodyPr>
            <a:normAutofit/>
          </a:bodyPr>
          <a:lstStyle/>
          <a:p>
            <a:pPr algn="ctr">
              <a:lnSpc>
                <a:spcPct val="115000"/>
              </a:lnSpc>
              <a:spcAft>
                <a:spcPts val="1000"/>
              </a:spcAft>
            </a:pPr>
            <a:r>
              <a:rPr lang="ar-JO" sz="5400" b="1" dirty="0" smtClean="0">
                <a:solidFill>
                  <a:srgbClr val="FF0000"/>
                </a:solidFill>
                <a:ea typeface="Times New Roman"/>
              </a:rPr>
              <a:t>المواد الناتجة عن البركان</a:t>
            </a:r>
            <a:endParaRPr lang="fr-FR" sz="2400" dirty="0" smtClean="0">
              <a:ea typeface="Calibri"/>
              <a:cs typeface="Arial"/>
            </a:endParaRPr>
          </a:p>
          <a:p>
            <a:pPr>
              <a:lnSpc>
                <a:spcPct val="115000"/>
              </a:lnSpc>
              <a:spcAft>
                <a:spcPts val="1000"/>
              </a:spcAft>
            </a:pPr>
            <a:r>
              <a:rPr lang="ar-JO" sz="4000" dirty="0" smtClean="0">
                <a:solidFill>
                  <a:srgbClr val="1E685F"/>
                </a:solidFill>
                <a:ea typeface="Times New Roman"/>
              </a:rPr>
              <a:t>يرافق حدوث البركان اندفاع مجموعة من </a:t>
            </a:r>
            <a:r>
              <a:rPr lang="ar-JO" sz="4000" dirty="0" err="1" smtClean="0">
                <a:solidFill>
                  <a:srgbClr val="1E685F"/>
                </a:solidFill>
                <a:ea typeface="Times New Roman"/>
              </a:rPr>
              <a:t>المواد،</a:t>
            </a:r>
            <a:r>
              <a:rPr lang="ar-JO" sz="4000" dirty="0" smtClean="0">
                <a:solidFill>
                  <a:srgbClr val="1E685F"/>
                </a:solidFill>
                <a:ea typeface="Times New Roman"/>
              </a:rPr>
              <a:t> </a:t>
            </a:r>
            <a:r>
              <a:rPr lang="ar-SA" sz="4000" dirty="0" smtClean="0">
                <a:solidFill>
                  <a:srgbClr val="1E685F"/>
                </a:solidFill>
                <a:ea typeface="Times New Roman"/>
              </a:rPr>
              <a:t>ما هي اهم هذه </a:t>
            </a:r>
            <a:r>
              <a:rPr lang="ar-SA" sz="4000" dirty="0" err="1" smtClean="0">
                <a:solidFill>
                  <a:srgbClr val="1E685F"/>
                </a:solidFill>
                <a:ea typeface="Times New Roman"/>
              </a:rPr>
              <a:t>المواد ؟</a:t>
            </a:r>
            <a:r>
              <a:rPr lang="ar-JO" sz="4000" dirty="0" smtClean="0">
                <a:solidFill>
                  <a:srgbClr val="1E685F"/>
                </a:solidFill>
                <a:ea typeface="Times New Roman"/>
              </a:rPr>
              <a:t> </a:t>
            </a:r>
            <a:endParaRPr lang="fr-FR" sz="2400" dirty="0" smtClean="0">
              <a:ea typeface="Calibri"/>
              <a:cs typeface="Aria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ar-JO" b="1" dirty="0" smtClean="0">
                <a:solidFill>
                  <a:srgbClr val="FF8C00"/>
                </a:solidFill>
                <a:ea typeface="Times New Roman"/>
              </a:rPr>
              <a:t>أولاً: الصهير الصخري (الماغما)</a:t>
            </a:r>
            <a:endParaRPr lang="fr-FR" dirty="0"/>
          </a:p>
        </p:txBody>
      </p:sp>
      <p:sp>
        <p:nvSpPr>
          <p:cNvPr id="3" name="عنصر نائب للمحتوى 2"/>
          <p:cNvSpPr>
            <a:spLocks noGrp="1"/>
          </p:cNvSpPr>
          <p:nvPr>
            <p:ph idx="1"/>
          </p:nvPr>
        </p:nvSpPr>
        <p:spPr>
          <a:xfrm>
            <a:off x="251520" y="1556792"/>
            <a:ext cx="8686800" cy="4525963"/>
          </a:xfrm>
        </p:spPr>
        <p:txBody>
          <a:bodyPr>
            <a:normAutofit/>
          </a:bodyPr>
          <a:lstStyle/>
          <a:p>
            <a:pPr marL="323850" indent="-233363">
              <a:lnSpc>
                <a:spcPct val="115000"/>
              </a:lnSpc>
              <a:spcAft>
                <a:spcPts val="1000"/>
              </a:spcAft>
            </a:pPr>
            <a:r>
              <a:rPr lang="ar-JO" b="1" dirty="0" smtClean="0">
                <a:solidFill>
                  <a:srgbClr val="0000FF"/>
                </a:solidFill>
                <a:ea typeface="Times New Roman"/>
              </a:rPr>
              <a:t>الماغما:</a:t>
            </a:r>
            <a:r>
              <a:rPr lang="ar-JO" dirty="0" smtClean="0">
                <a:solidFill>
                  <a:srgbClr val="1E685F"/>
                </a:solidFill>
                <a:ea typeface="Times New Roman"/>
              </a:rPr>
              <a:t> خليط منصهر من المواد </a:t>
            </a:r>
            <a:r>
              <a:rPr lang="ar-JO" dirty="0" err="1" smtClean="0">
                <a:solidFill>
                  <a:srgbClr val="1E685F"/>
                </a:solidFill>
                <a:ea typeface="Times New Roman"/>
              </a:rPr>
              <a:t>السيليكاتية</a:t>
            </a:r>
            <a:r>
              <a:rPr lang="ar-JO" dirty="0" smtClean="0">
                <a:solidFill>
                  <a:srgbClr val="1E685F"/>
                </a:solidFill>
                <a:ea typeface="Times New Roman"/>
              </a:rPr>
              <a:t> </a:t>
            </a:r>
            <a:r>
              <a:rPr lang="ar-JO" dirty="0" smtClean="0">
                <a:solidFill>
                  <a:srgbClr val="1E685F"/>
                </a:solidFill>
                <a:ea typeface="Times New Roman"/>
              </a:rPr>
              <a:t>التي تتكون أسفل القشرة الأرضية </a:t>
            </a:r>
            <a:r>
              <a:rPr lang="ar-JO" dirty="0" smtClean="0">
                <a:solidFill>
                  <a:srgbClr val="1E685F"/>
                </a:solidFill>
                <a:ea typeface="Times New Roman"/>
              </a:rPr>
              <a:t>أو أعلى </a:t>
            </a:r>
            <a:r>
              <a:rPr lang="ar-JO" dirty="0" smtClean="0">
                <a:solidFill>
                  <a:srgbClr val="1E685F"/>
                </a:solidFill>
                <a:ea typeface="Times New Roman"/>
              </a:rPr>
              <a:t>الستار العلوي، </a:t>
            </a:r>
            <a:r>
              <a:rPr lang="ar-JO" dirty="0" smtClean="0">
                <a:solidFill>
                  <a:srgbClr val="1E685F"/>
                </a:solidFill>
                <a:ea typeface="Times New Roman"/>
              </a:rPr>
              <a:t>وينصر على </a:t>
            </a:r>
            <a:r>
              <a:rPr lang="ar-JO" dirty="0" smtClean="0">
                <a:solidFill>
                  <a:srgbClr val="1E685F"/>
                </a:solidFill>
                <a:ea typeface="Times New Roman"/>
              </a:rPr>
              <a:t>عمق </a:t>
            </a:r>
            <a:r>
              <a:rPr lang="ar-JO" dirty="0" smtClean="0">
                <a:solidFill>
                  <a:srgbClr val="1E685F"/>
                </a:solidFill>
                <a:ea typeface="Times New Roman"/>
              </a:rPr>
              <a:t>بين (35 </a:t>
            </a:r>
            <a:r>
              <a:rPr lang="ar-JO" dirty="0" smtClean="0">
                <a:solidFill>
                  <a:srgbClr val="1E685F"/>
                </a:solidFill>
                <a:ea typeface="Times New Roman"/>
              </a:rPr>
              <a:t>- 700) كم، وعند درجة حرارة (700 - 1200) </a:t>
            </a:r>
            <a:r>
              <a:rPr lang="ar-JO" sz="4000" baseline="30000" dirty="0" smtClean="0">
                <a:solidFill>
                  <a:srgbClr val="1E685F"/>
                </a:solidFill>
                <a:ea typeface="Times New Roman"/>
              </a:rPr>
              <a:t>ه</a:t>
            </a:r>
            <a:r>
              <a:rPr lang="ar-JO" sz="4000" dirty="0" smtClean="0">
                <a:solidFill>
                  <a:srgbClr val="1E685F"/>
                </a:solidFill>
                <a:ea typeface="Times New Roman"/>
              </a:rPr>
              <a:t>س</a:t>
            </a:r>
            <a:r>
              <a:rPr lang="ar-JO" dirty="0" smtClean="0">
                <a:solidFill>
                  <a:srgbClr val="1E685F"/>
                </a:solidFill>
                <a:ea typeface="Times New Roman"/>
              </a:rPr>
              <a:t>.</a:t>
            </a:r>
            <a:endParaRPr lang="fr-FR" sz="1800" dirty="0" smtClean="0">
              <a:ea typeface="Calibri"/>
              <a:cs typeface="Arial"/>
            </a:endParaRPr>
          </a:p>
          <a:p>
            <a:pPr>
              <a:lnSpc>
                <a:spcPct val="115000"/>
              </a:lnSpc>
              <a:spcAft>
                <a:spcPts val="1000"/>
              </a:spcAft>
            </a:pPr>
            <a:r>
              <a:rPr lang="ar-SA" b="1" dirty="0" smtClean="0">
                <a:solidFill>
                  <a:srgbClr val="000080"/>
                </a:solidFill>
                <a:ea typeface="Times New Roman"/>
              </a:rPr>
              <a:t>ولكن </a:t>
            </a:r>
            <a:r>
              <a:rPr lang="ar-JO" b="1" dirty="0" smtClean="0">
                <a:solidFill>
                  <a:srgbClr val="000080"/>
                </a:solidFill>
                <a:ea typeface="Times New Roman"/>
              </a:rPr>
              <a:t>ماذا ينتج عن </a:t>
            </a:r>
            <a:r>
              <a:rPr lang="ar-JO" b="1" dirty="0" smtClean="0">
                <a:solidFill>
                  <a:srgbClr val="000080"/>
                </a:solidFill>
                <a:ea typeface="Times New Roman"/>
              </a:rPr>
              <a:t>تبلور</a:t>
            </a:r>
          </a:p>
          <a:p>
            <a:pPr>
              <a:lnSpc>
                <a:spcPct val="115000"/>
              </a:lnSpc>
              <a:spcAft>
                <a:spcPts val="1000"/>
              </a:spcAft>
            </a:pPr>
            <a:r>
              <a:rPr lang="ar-JO" b="1" dirty="0" err="1" smtClean="0">
                <a:solidFill>
                  <a:srgbClr val="000080"/>
                </a:solidFill>
                <a:ea typeface="Times New Roman"/>
              </a:rPr>
              <a:t>الصهيرالسيليكاتي</a:t>
            </a:r>
            <a:r>
              <a:rPr lang="ar-JO" b="1" dirty="0" smtClean="0">
                <a:solidFill>
                  <a:srgbClr val="000080"/>
                </a:solidFill>
                <a:ea typeface="Times New Roman"/>
              </a:rPr>
              <a:t> المسمى</a:t>
            </a:r>
            <a:r>
              <a:rPr lang="ar-JO" b="1" dirty="0" smtClean="0">
                <a:solidFill>
                  <a:srgbClr val="000080"/>
                </a:solidFill>
                <a:ea typeface="Times New Roman"/>
              </a:rPr>
              <a:t> </a:t>
            </a:r>
            <a:r>
              <a:rPr lang="ar-JO" b="1" dirty="0" smtClean="0">
                <a:solidFill>
                  <a:srgbClr val="000080"/>
                </a:solidFill>
                <a:ea typeface="Times New Roman"/>
              </a:rPr>
              <a:t>الماغما؟</a:t>
            </a:r>
            <a:endParaRPr lang="fr-FR" sz="1800" dirty="0">
              <a:ea typeface="Calibri"/>
              <a:cs typeface="Arial"/>
            </a:endParaRPr>
          </a:p>
        </p:txBody>
      </p:sp>
      <p:pic>
        <p:nvPicPr>
          <p:cNvPr id="19458" name="Picture 2" descr="نتيجة بحث الصور عن سمايلات"/>
          <p:cNvPicPr>
            <a:picLocks noChangeAspect="1" noChangeArrowheads="1"/>
          </p:cNvPicPr>
          <p:nvPr/>
        </p:nvPicPr>
        <p:blipFill>
          <a:blip r:embed="rId2" cstate="print"/>
          <a:srcRect/>
          <a:stretch>
            <a:fillRect/>
          </a:stretch>
        </p:blipFill>
        <p:spPr bwMode="auto">
          <a:xfrm>
            <a:off x="0" y="3717032"/>
            <a:ext cx="3769162" cy="314096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0" y="260648"/>
            <a:ext cx="8964488" cy="6408712"/>
          </a:xfrm>
        </p:spPr>
        <p:txBody>
          <a:bodyPr>
            <a:normAutofit lnSpcReduction="10000"/>
          </a:bodyPr>
          <a:lstStyle/>
          <a:p>
            <a:pPr>
              <a:lnSpc>
                <a:spcPct val="115000"/>
              </a:lnSpc>
              <a:spcAft>
                <a:spcPts val="1000"/>
              </a:spcAft>
            </a:pPr>
            <a:r>
              <a:rPr lang="ar-JO" dirty="0" smtClean="0">
                <a:solidFill>
                  <a:srgbClr val="1E685F"/>
                </a:solidFill>
                <a:ea typeface="Times New Roman"/>
              </a:rPr>
              <a:t>ينتج عن </a:t>
            </a:r>
            <a:r>
              <a:rPr lang="ar-JO" dirty="0" smtClean="0">
                <a:solidFill>
                  <a:srgbClr val="1E685F"/>
                </a:solidFill>
                <a:ea typeface="Times New Roman"/>
              </a:rPr>
              <a:t>تبلور </a:t>
            </a:r>
            <a:r>
              <a:rPr lang="ar-JO" dirty="0" err="1" smtClean="0">
                <a:solidFill>
                  <a:srgbClr val="1E685F"/>
                </a:solidFill>
                <a:ea typeface="Times New Roman"/>
              </a:rPr>
              <a:t>السيليكاتية</a:t>
            </a:r>
            <a:r>
              <a:rPr lang="ar-JO" dirty="0" smtClean="0">
                <a:solidFill>
                  <a:srgbClr val="1E685F"/>
                </a:solidFill>
                <a:ea typeface="Times New Roman"/>
              </a:rPr>
              <a:t> </a:t>
            </a:r>
            <a:r>
              <a:rPr lang="ar-JO" dirty="0" smtClean="0">
                <a:solidFill>
                  <a:srgbClr val="1E685F"/>
                </a:solidFill>
                <a:ea typeface="Times New Roman"/>
              </a:rPr>
              <a:t>الماغما </a:t>
            </a:r>
            <a:r>
              <a:rPr lang="ar-JO" dirty="0" smtClean="0">
                <a:solidFill>
                  <a:srgbClr val="1E685F"/>
                </a:solidFill>
                <a:ea typeface="Times New Roman"/>
              </a:rPr>
              <a:t>صخور </a:t>
            </a:r>
            <a:r>
              <a:rPr lang="ar-JO" dirty="0" smtClean="0">
                <a:solidFill>
                  <a:srgbClr val="1E685F"/>
                </a:solidFill>
                <a:ea typeface="Times New Roman"/>
              </a:rPr>
              <a:t>نارية ، </a:t>
            </a:r>
            <a:r>
              <a:rPr lang="ar-JO" dirty="0" smtClean="0">
                <a:solidFill>
                  <a:srgbClr val="1E685F"/>
                </a:solidFill>
                <a:ea typeface="Times New Roman"/>
              </a:rPr>
              <a:t>وغازات أهمها بخار الماء.</a:t>
            </a:r>
            <a:endParaRPr lang="fr-FR" sz="1800" dirty="0" smtClean="0">
              <a:ea typeface="Calibri"/>
              <a:cs typeface="Arial"/>
            </a:endParaRPr>
          </a:p>
          <a:p>
            <a:pPr>
              <a:lnSpc>
                <a:spcPct val="110000"/>
              </a:lnSpc>
              <a:spcAft>
                <a:spcPts val="1000"/>
              </a:spcAft>
            </a:pPr>
            <a:r>
              <a:rPr lang="ar-JO" b="1" dirty="0" smtClean="0">
                <a:solidFill>
                  <a:srgbClr val="000080"/>
                </a:solidFill>
                <a:ea typeface="Times New Roman"/>
              </a:rPr>
              <a:t>ماذا </a:t>
            </a:r>
            <a:r>
              <a:rPr lang="ar-JO" b="1" dirty="0" smtClean="0">
                <a:solidFill>
                  <a:srgbClr val="000080"/>
                </a:solidFill>
                <a:ea typeface="Times New Roman"/>
              </a:rPr>
              <a:t>تُسمى الماغما إذا انسابت على سطح الأرض؟</a:t>
            </a:r>
            <a:endParaRPr lang="fr-FR" sz="1800" dirty="0" smtClean="0">
              <a:ea typeface="Calibri"/>
              <a:cs typeface="Arial"/>
            </a:endParaRPr>
          </a:p>
          <a:p>
            <a:pPr>
              <a:lnSpc>
                <a:spcPct val="110000"/>
              </a:lnSpc>
              <a:spcAft>
                <a:spcPts val="1000"/>
              </a:spcAft>
            </a:pPr>
            <a:r>
              <a:rPr lang="ar-JO" dirty="0" smtClean="0">
                <a:solidFill>
                  <a:srgbClr val="1E685F"/>
                </a:solidFill>
                <a:ea typeface="Times New Roman"/>
              </a:rPr>
              <a:t>تسمى (لابة)، </a:t>
            </a:r>
            <a:endParaRPr lang="ar-JO" dirty="0" smtClean="0">
              <a:solidFill>
                <a:srgbClr val="1E685F"/>
              </a:solidFill>
              <a:ea typeface="Times New Roman"/>
            </a:endParaRPr>
          </a:p>
          <a:p>
            <a:pPr>
              <a:lnSpc>
                <a:spcPct val="110000"/>
              </a:lnSpc>
              <a:spcAft>
                <a:spcPts val="1000"/>
              </a:spcAft>
            </a:pPr>
            <a:r>
              <a:rPr lang="ar-JO" dirty="0" smtClean="0">
                <a:solidFill>
                  <a:srgbClr val="1E685F"/>
                </a:solidFill>
                <a:ea typeface="Times New Roman"/>
              </a:rPr>
              <a:t>وعندما </a:t>
            </a:r>
            <a:r>
              <a:rPr lang="ar-JO" dirty="0" smtClean="0">
                <a:solidFill>
                  <a:srgbClr val="1E685F"/>
                </a:solidFill>
                <a:ea typeface="Times New Roman"/>
              </a:rPr>
              <a:t>تبرد تكوّن صخور:</a:t>
            </a:r>
            <a:endParaRPr lang="fr-FR" sz="1800" dirty="0" smtClean="0">
              <a:ea typeface="Calibri"/>
              <a:cs typeface="Arial"/>
            </a:endParaRPr>
          </a:p>
          <a:p>
            <a:pPr marL="586740" indent="-228600">
              <a:lnSpc>
                <a:spcPct val="110000"/>
              </a:lnSpc>
              <a:spcAft>
                <a:spcPts val="1000"/>
              </a:spcAft>
            </a:pPr>
            <a:r>
              <a:rPr lang="ar-JO" dirty="0" smtClean="0">
                <a:solidFill>
                  <a:srgbClr val="1E685F"/>
                </a:solidFill>
                <a:ea typeface="Arial"/>
              </a:rPr>
              <a:t>-</a:t>
            </a:r>
            <a:r>
              <a:rPr lang="ar-JO" sz="800" dirty="0" smtClean="0">
                <a:solidFill>
                  <a:srgbClr val="1E685F"/>
                </a:solidFill>
                <a:ea typeface="Arial"/>
                <a:cs typeface="Times New Roman"/>
              </a:rPr>
              <a:t>        </a:t>
            </a:r>
            <a:r>
              <a:rPr lang="ar-JO" dirty="0" smtClean="0">
                <a:solidFill>
                  <a:srgbClr val="1E685F"/>
                </a:solidFill>
                <a:ea typeface="Times New Roman"/>
              </a:rPr>
              <a:t>البازلت.</a:t>
            </a:r>
            <a:endParaRPr lang="fr-FR" sz="1800" dirty="0" smtClean="0">
              <a:ea typeface="Calibri"/>
              <a:cs typeface="Arial"/>
            </a:endParaRPr>
          </a:p>
          <a:p>
            <a:pPr marL="586740" indent="-228600">
              <a:lnSpc>
                <a:spcPct val="110000"/>
              </a:lnSpc>
              <a:spcAft>
                <a:spcPts val="1000"/>
              </a:spcAft>
            </a:pPr>
            <a:r>
              <a:rPr lang="ar-JO" dirty="0" smtClean="0">
                <a:solidFill>
                  <a:srgbClr val="1E685F"/>
                </a:solidFill>
                <a:ea typeface="Arial"/>
              </a:rPr>
              <a:t>-</a:t>
            </a:r>
            <a:r>
              <a:rPr lang="ar-JO" sz="800" dirty="0" smtClean="0">
                <a:solidFill>
                  <a:srgbClr val="1E685F"/>
                </a:solidFill>
                <a:ea typeface="Arial"/>
                <a:cs typeface="Times New Roman"/>
              </a:rPr>
              <a:t>        </a:t>
            </a:r>
            <a:r>
              <a:rPr lang="ar-JO" dirty="0" smtClean="0">
                <a:solidFill>
                  <a:srgbClr val="1E685F"/>
                </a:solidFill>
                <a:ea typeface="Times New Roman"/>
              </a:rPr>
              <a:t>أو </a:t>
            </a:r>
            <a:r>
              <a:rPr lang="ar-JO" dirty="0" err="1" smtClean="0">
                <a:solidFill>
                  <a:srgbClr val="1E685F"/>
                </a:solidFill>
                <a:ea typeface="Times New Roman"/>
              </a:rPr>
              <a:t>الأنديزيت</a:t>
            </a:r>
            <a:r>
              <a:rPr lang="ar-JO" dirty="0" smtClean="0">
                <a:solidFill>
                  <a:srgbClr val="1E685F"/>
                </a:solidFill>
                <a:ea typeface="Times New Roman"/>
              </a:rPr>
              <a:t> .</a:t>
            </a:r>
            <a:endParaRPr lang="fr-FR" sz="1800" dirty="0" smtClean="0">
              <a:ea typeface="Calibri"/>
              <a:cs typeface="Arial"/>
            </a:endParaRPr>
          </a:p>
          <a:p>
            <a:pPr marL="586740" indent="-228600">
              <a:lnSpc>
                <a:spcPct val="110000"/>
              </a:lnSpc>
              <a:spcAft>
                <a:spcPts val="1000"/>
              </a:spcAft>
            </a:pPr>
            <a:r>
              <a:rPr lang="ar-JO" dirty="0" smtClean="0">
                <a:solidFill>
                  <a:srgbClr val="1E685F"/>
                </a:solidFill>
                <a:ea typeface="Arial"/>
              </a:rPr>
              <a:t>-</a:t>
            </a:r>
            <a:r>
              <a:rPr lang="ar-JO" sz="800" dirty="0" smtClean="0">
                <a:solidFill>
                  <a:srgbClr val="1E685F"/>
                </a:solidFill>
                <a:ea typeface="Arial"/>
                <a:cs typeface="Times New Roman"/>
              </a:rPr>
              <a:t>        </a:t>
            </a:r>
            <a:r>
              <a:rPr lang="ar-JO" dirty="0" smtClean="0">
                <a:solidFill>
                  <a:srgbClr val="1E685F"/>
                </a:solidFill>
                <a:ea typeface="Times New Roman"/>
              </a:rPr>
              <a:t>أو </a:t>
            </a:r>
            <a:r>
              <a:rPr lang="ar-JO" dirty="0" err="1" smtClean="0">
                <a:solidFill>
                  <a:srgbClr val="1E685F"/>
                </a:solidFill>
                <a:ea typeface="Times New Roman"/>
              </a:rPr>
              <a:t>الريولايت</a:t>
            </a:r>
            <a:r>
              <a:rPr lang="ar-JO" dirty="0" smtClean="0">
                <a:solidFill>
                  <a:srgbClr val="1E685F"/>
                </a:solidFill>
                <a:ea typeface="Times New Roman"/>
              </a:rPr>
              <a:t> .</a:t>
            </a:r>
            <a:endParaRPr lang="fr-FR" sz="1800" dirty="0" smtClean="0">
              <a:ea typeface="Calibri"/>
              <a:cs typeface="Arial"/>
            </a:endParaRPr>
          </a:p>
          <a:p>
            <a:pPr>
              <a:lnSpc>
                <a:spcPct val="110000"/>
              </a:lnSpc>
            </a:pPr>
            <a:r>
              <a:rPr lang="ar-JO" dirty="0" smtClean="0">
                <a:solidFill>
                  <a:srgbClr val="1E685F"/>
                </a:solidFill>
                <a:ea typeface="Times New Roman"/>
              </a:rPr>
              <a:t>وفق تركيبها الكيميائي</a:t>
            </a:r>
            <a:endParaRPr lang="fr-FR" dirty="0"/>
          </a:p>
        </p:txBody>
      </p:sp>
      <p:pic>
        <p:nvPicPr>
          <p:cNvPr id="5" name="Picture 2" descr="صورة ذات صلة"/>
          <p:cNvPicPr>
            <a:picLocks noChangeAspect="1" noChangeArrowheads="1"/>
          </p:cNvPicPr>
          <p:nvPr/>
        </p:nvPicPr>
        <p:blipFill>
          <a:blip r:embed="rId2" cstate="print"/>
          <a:srcRect/>
          <a:stretch>
            <a:fillRect/>
          </a:stretch>
        </p:blipFill>
        <p:spPr bwMode="auto">
          <a:xfrm>
            <a:off x="-18257" y="2924944"/>
            <a:ext cx="4427985" cy="3637277"/>
          </a:xfrm>
          <a:prstGeom prst="rect">
            <a:avLst/>
          </a:prstGeom>
          <a:noFill/>
        </p:spPr>
      </p:pic>
      <p:sp>
        <p:nvSpPr>
          <p:cNvPr id="6" name="مربع نص 5"/>
          <p:cNvSpPr txBox="1"/>
          <p:nvPr/>
        </p:nvSpPr>
        <p:spPr>
          <a:xfrm>
            <a:off x="2195736" y="6088559"/>
            <a:ext cx="2088232" cy="769441"/>
          </a:xfrm>
          <a:prstGeom prst="rect">
            <a:avLst/>
          </a:prstGeom>
          <a:solidFill>
            <a:schemeClr val="bg1"/>
          </a:solidFill>
        </p:spPr>
        <p:txBody>
          <a:bodyPr wrap="square" rtlCol="0">
            <a:spAutoFit/>
          </a:bodyPr>
          <a:lstStyle/>
          <a:p>
            <a:r>
              <a:rPr lang="ar-SA" sz="4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احفظوهن</a:t>
            </a:r>
            <a:endParaRPr lang="fr-FR" sz="44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ar-JO" b="1" dirty="0" smtClean="0">
                <a:solidFill>
                  <a:srgbClr val="FF8C00"/>
                </a:solidFill>
                <a:ea typeface="Times New Roman"/>
              </a:rPr>
              <a:t>ثانياً: المقذوفات الصلبة</a:t>
            </a:r>
            <a:endParaRPr lang="fr-FR" dirty="0"/>
          </a:p>
        </p:txBody>
      </p:sp>
      <p:sp>
        <p:nvSpPr>
          <p:cNvPr id="3" name="عنصر نائب للمحتوى 2"/>
          <p:cNvSpPr>
            <a:spLocks noGrp="1"/>
          </p:cNvSpPr>
          <p:nvPr>
            <p:ph idx="1"/>
          </p:nvPr>
        </p:nvSpPr>
        <p:spPr>
          <a:xfrm>
            <a:off x="457200" y="1600200"/>
            <a:ext cx="8229600" cy="4853136"/>
          </a:xfrm>
        </p:spPr>
        <p:txBody>
          <a:bodyPr>
            <a:normAutofit/>
          </a:bodyPr>
          <a:lstStyle/>
          <a:p>
            <a:pPr>
              <a:lnSpc>
                <a:spcPct val="115000"/>
              </a:lnSpc>
              <a:spcAft>
                <a:spcPts val="1000"/>
              </a:spcAft>
            </a:pPr>
            <a:r>
              <a:rPr lang="ar-JO" dirty="0" smtClean="0">
                <a:solidFill>
                  <a:srgbClr val="1E685F"/>
                </a:solidFill>
                <a:ea typeface="Times New Roman"/>
              </a:rPr>
              <a:t>تتفتت </a:t>
            </a:r>
            <a:r>
              <a:rPr lang="ar-JO" dirty="0" err="1" smtClean="0">
                <a:solidFill>
                  <a:srgbClr val="1E685F"/>
                </a:solidFill>
                <a:ea typeface="Times New Roman"/>
              </a:rPr>
              <a:t>اللابة</a:t>
            </a:r>
            <a:r>
              <a:rPr lang="ar-JO" dirty="0" smtClean="0">
                <a:solidFill>
                  <a:srgbClr val="1E685F"/>
                </a:solidFill>
                <a:ea typeface="Times New Roman"/>
              </a:rPr>
              <a:t> في الهواء بفعل ضغط الغازات المصاحبة، وتبرد، وتتصلب، فيتكون الفتات البركاني الذي يتألف من:</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a:t>
            </a:r>
            <a:r>
              <a:rPr lang="ar-JO" sz="800" dirty="0" smtClean="0">
                <a:solidFill>
                  <a:srgbClr val="1E685F"/>
                </a:solidFill>
                <a:ea typeface="Arial"/>
                <a:cs typeface="Times New Roman"/>
              </a:rPr>
              <a:t>        </a:t>
            </a:r>
            <a:r>
              <a:rPr lang="ar-JO" dirty="0" smtClean="0">
                <a:solidFill>
                  <a:srgbClr val="1E685F"/>
                </a:solidFill>
                <a:ea typeface="Times New Roman"/>
              </a:rPr>
              <a:t>الرماد البركاني.</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a:t>
            </a:r>
            <a:r>
              <a:rPr lang="ar-JO" sz="800" dirty="0" smtClean="0">
                <a:solidFill>
                  <a:srgbClr val="1E685F"/>
                </a:solidFill>
                <a:ea typeface="Arial"/>
                <a:cs typeface="Times New Roman"/>
              </a:rPr>
              <a:t>        </a:t>
            </a:r>
            <a:r>
              <a:rPr lang="ar-JO" dirty="0" smtClean="0">
                <a:solidFill>
                  <a:srgbClr val="1E685F"/>
                </a:solidFill>
                <a:ea typeface="Times New Roman"/>
              </a:rPr>
              <a:t>الحصى البركاني.</a:t>
            </a:r>
            <a:endParaRPr lang="fr-FR" sz="1800" dirty="0" smtClean="0">
              <a:ea typeface="Calibri"/>
              <a:cs typeface="Arial"/>
            </a:endParaRPr>
          </a:p>
          <a:p>
            <a:pPr marL="179388" indent="-46038">
              <a:lnSpc>
                <a:spcPct val="115000"/>
              </a:lnSpc>
              <a:spcAft>
                <a:spcPts val="1000"/>
              </a:spcAft>
            </a:pPr>
            <a:r>
              <a:rPr lang="ar-JO" dirty="0" smtClean="0">
                <a:solidFill>
                  <a:srgbClr val="1E685F"/>
                </a:solidFill>
                <a:ea typeface="Arial"/>
              </a:rPr>
              <a:t>-</a:t>
            </a:r>
            <a:r>
              <a:rPr lang="ar-JO" sz="800" dirty="0" smtClean="0">
                <a:solidFill>
                  <a:srgbClr val="1E685F"/>
                </a:solidFill>
                <a:ea typeface="Arial"/>
                <a:cs typeface="Times New Roman"/>
              </a:rPr>
              <a:t>        </a:t>
            </a:r>
            <a:r>
              <a:rPr lang="ar-JO" dirty="0" smtClean="0">
                <a:solidFill>
                  <a:srgbClr val="1E685F"/>
                </a:solidFill>
                <a:ea typeface="Times New Roman"/>
              </a:rPr>
              <a:t>القنابل البركانية أو الكتل الصخرية.</a:t>
            </a:r>
            <a:endParaRPr lang="fr-FR" sz="1800" dirty="0" smtClean="0">
              <a:ea typeface="Calibri"/>
              <a:cs typeface="Arial"/>
            </a:endParaRPr>
          </a:p>
          <a:p>
            <a:endParaRPr lang="fr-FR" dirty="0"/>
          </a:p>
        </p:txBody>
      </p:sp>
      <p:pic>
        <p:nvPicPr>
          <p:cNvPr id="21506" name="Picture 2" descr="نتيجة بحث الصور عن سمايلات"/>
          <p:cNvPicPr>
            <a:picLocks noChangeAspect="1" noChangeArrowheads="1"/>
          </p:cNvPicPr>
          <p:nvPr/>
        </p:nvPicPr>
        <p:blipFill>
          <a:blip r:embed="rId2" cstate="print"/>
          <a:srcRect/>
          <a:stretch>
            <a:fillRect/>
          </a:stretch>
        </p:blipFill>
        <p:spPr bwMode="auto">
          <a:xfrm>
            <a:off x="0" y="3789040"/>
            <a:ext cx="3419872" cy="306896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0"/>
            <a:ext cx="8229600" cy="1143000"/>
          </a:xfrm>
        </p:spPr>
        <p:txBody>
          <a:bodyPr>
            <a:normAutofit/>
          </a:bodyPr>
          <a:lstStyle/>
          <a:p>
            <a:r>
              <a:rPr lang="ar-JO" b="1" dirty="0" smtClean="0">
                <a:solidFill>
                  <a:srgbClr val="FF8C00"/>
                </a:solidFill>
                <a:ea typeface="Times New Roman"/>
              </a:rPr>
              <a:t>ثالثاً: الغازات والأبخرة</a:t>
            </a:r>
            <a:endParaRPr lang="fr-FR" dirty="0"/>
          </a:p>
        </p:txBody>
      </p:sp>
      <p:sp>
        <p:nvSpPr>
          <p:cNvPr id="3" name="عنصر نائب للمحتوى 2"/>
          <p:cNvSpPr>
            <a:spLocks noGrp="1"/>
          </p:cNvSpPr>
          <p:nvPr>
            <p:ph idx="1"/>
          </p:nvPr>
        </p:nvSpPr>
        <p:spPr>
          <a:xfrm>
            <a:off x="457200" y="980728"/>
            <a:ext cx="8229600" cy="5877272"/>
          </a:xfrm>
        </p:spPr>
        <p:txBody>
          <a:bodyPr>
            <a:normAutofit fontScale="92500" lnSpcReduction="20000"/>
          </a:bodyPr>
          <a:lstStyle/>
          <a:p>
            <a:pPr>
              <a:lnSpc>
                <a:spcPct val="115000"/>
              </a:lnSpc>
              <a:spcAft>
                <a:spcPts val="1000"/>
              </a:spcAft>
            </a:pPr>
            <a:r>
              <a:rPr lang="ar-JO" dirty="0" smtClean="0">
                <a:solidFill>
                  <a:srgbClr val="1E685F"/>
                </a:solidFill>
                <a:ea typeface="Times New Roman"/>
              </a:rPr>
              <a:t>ما </a:t>
            </a:r>
            <a:r>
              <a:rPr lang="ar-JO" dirty="0" err="1" smtClean="0">
                <a:solidFill>
                  <a:srgbClr val="1E685F"/>
                </a:solidFill>
                <a:ea typeface="Times New Roman"/>
              </a:rPr>
              <a:t>يقارب </a:t>
            </a:r>
            <a:r>
              <a:rPr lang="ar-JO" dirty="0" smtClean="0">
                <a:solidFill>
                  <a:srgbClr val="1E685F"/>
                </a:solidFill>
                <a:ea typeface="Times New Roman"/>
              </a:rPr>
              <a:t>(1-5)% من مقذوفات البراكين عبارة عن غازات.</a:t>
            </a:r>
            <a:endParaRPr lang="fr-FR" sz="1800" dirty="0" smtClean="0">
              <a:ea typeface="Calibri"/>
              <a:cs typeface="Arial"/>
            </a:endParaRPr>
          </a:p>
          <a:p>
            <a:pPr>
              <a:lnSpc>
                <a:spcPct val="115000"/>
              </a:lnSpc>
              <a:spcAft>
                <a:spcPts val="1000"/>
              </a:spcAft>
            </a:pPr>
            <a:r>
              <a:rPr lang="ar-JO" dirty="0" smtClean="0">
                <a:solidFill>
                  <a:srgbClr val="1E685F"/>
                </a:solidFill>
                <a:ea typeface="Times New Roman"/>
              </a:rPr>
              <a:t>تنبعث من البراكين الغازات التالية:</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1-</a:t>
            </a:r>
            <a:r>
              <a:rPr lang="ar-JO" sz="800" dirty="0" smtClean="0">
                <a:solidFill>
                  <a:srgbClr val="1E685F"/>
                </a:solidFill>
                <a:ea typeface="Arial"/>
                <a:cs typeface="Times New Roman"/>
              </a:rPr>
              <a:t>  </a:t>
            </a:r>
            <a:r>
              <a:rPr lang="ar-JO" dirty="0" smtClean="0">
                <a:solidFill>
                  <a:srgbClr val="1E685F"/>
                </a:solidFill>
                <a:ea typeface="Times New Roman"/>
              </a:rPr>
              <a:t>بخار </a:t>
            </a:r>
            <a:r>
              <a:rPr lang="ar-JO" dirty="0" err="1" smtClean="0">
                <a:solidFill>
                  <a:srgbClr val="1E685F"/>
                </a:solidFill>
                <a:ea typeface="Times New Roman"/>
              </a:rPr>
              <a:t>الماء </a:t>
            </a:r>
            <a:r>
              <a:rPr lang="ar-JO" dirty="0" smtClean="0">
                <a:solidFill>
                  <a:srgbClr val="1E685F"/>
                </a:solidFill>
                <a:ea typeface="Times New Roman"/>
              </a:rPr>
              <a:t>(ويشكل النسبة الأعلى منها</a:t>
            </a:r>
            <a:r>
              <a:rPr lang="ar-JO" dirty="0" err="1" smtClean="0">
                <a:solidFill>
                  <a:srgbClr val="1E685F"/>
                </a:solidFill>
                <a:ea typeface="Times New Roman"/>
              </a:rPr>
              <a:t>).</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2-</a:t>
            </a:r>
            <a:r>
              <a:rPr lang="ar-JO" sz="800" dirty="0" smtClean="0">
                <a:solidFill>
                  <a:srgbClr val="1E685F"/>
                </a:solidFill>
                <a:ea typeface="Arial"/>
                <a:cs typeface="Times New Roman"/>
              </a:rPr>
              <a:t>  </a:t>
            </a:r>
            <a:r>
              <a:rPr lang="ar-JO" dirty="0" smtClean="0">
                <a:solidFill>
                  <a:srgbClr val="1E685F"/>
                </a:solidFill>
                <a:ea typeface="Times New Roman"/>
              </a:rPr>
              <a:t>ثاني أكسيد الكربون.</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3-</a:t>
            </a:r>
            <a:r>
              <a:rPr lang="ar-JO" sz="800" dirty="0" smtClean="0">
                <a:solidFill>
                  <a:srgbClr val="1E685F"/>
                </a:solidFill>
                <a:ea typeface="Arial"/>
                <a:cs typeface="Times New Roman"/>
              </a:rPr>
              <a:t>  </a:t>
            </a:r>
            <a:r>
              <a:rPr lang="ar-JO" dirty="0" smtClean="0">
                <a:solidFill>
                  <a:srgbClr val="1E685F"/>
                </a:solidFill>
                <a:ea typeface="Times New Roman"/>
              </a:rPr>
              <a:t>ثاني أكسيد الكبريت.</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4-</a:t>
            </a:r>
            <a:r>
              <a:rPr lang="ar-JO" sz="800" dirty="0" smtClean="0">
                <a:solidFill>
                  <a:srgbClr val="1E685F"/>
                </a:solidFill>
                <a:ea typeface="Arial"/>
                <a:cs typeface="Times New Roman"/>
              </a:rPr>
              <a:t>  </a:t>
            </a:r>
            <a:r>
              <a:rPr lang="ar-JO" dirty="0" smtClean="0">
                <a:solidFill>
                  <a:srgbClr val="1E685F"/>
                </a:solidFill>
                <a:ea typeface="Times New Roman"/>
              </a:rPr>
              <a:t>أول أكسيد الكربون.</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5-</a:t>
            </a:r>
            <a:r>
              <a:rPr lang="ar-JO" sz="800" dirty="0" smtClean="0">
                <a:solidFill>
                  <a:srgbClr val="1E685F"/>
                </a:solidFill>
                <a:ea typeface="Arial"/>
                <a:cs typeface="Times New Roman"/>
              </a:rPr>
              <a:t>  </a:t>
            </a:r>
            <a:r>
              <a:rPr lang="ar-JO" dirty="0" err="1" smtClean="0">
                <a:solidFill>
                  <a:srgbClr val="1E685F"/>
                </a:solidFill>
                <a:ea typeface="Times New Roman"/>
              </a:rPr>
              <a:t>كبريتيد</a:t>
            </a:r>
            <a:r>
              <a:rPr lang="ar-JO" dirty="0" smtClean="0">
                <a:solidFill>
                  <a:srgbClr val="1E685F"/>
                </a:solidFill>
                <a:ea typeface="Times New Roman"/>
              </a:rPr>
              <a:t> الهيدروجين.</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6-</a:t>
            </a:r>
            <a:r>
              <a:rPr lang="ar-JO" sz="800" dirty="0" smtClean="0">
                <a:solidFill>
                  <a:srgbClr val="1E685F"/>
                </a:solidFill>
                <a:ea typeface="Arial"/>
                <a:cs typeface="Times New Roman"/>
              </a:rPr>
              <a:t>  </a:t>
            </a:r>
            <a:r>
              <a:rPr lang="ar-JO" dirty="0" smtClean="0">
                <a:solidFill>
                  <a:srgbClr val="1E685F"/>
                </a:solidFill>
                <a:ea typeface="Times New Roman"/>
              </a:rPr>
              <a:t>الميثان.</a:t>
            </a:r>
            <a:endParaRPr lang="fr-FR" sz="1800" dirty="0" smtClean="0">
              <a:ea typeface="Calibri"/>
              <a:cs typeface="Arial"/>
            </a:endParaRPr>
          </a:p>
          <a:p>
            <a:r>
              <a:rPr lang="ar-JO" dirty="0" smtClean="0">
                <a:solidFill>
                  <a:srgbClr val="1E685F"/>
                </a:solidFill>
                <a:ea typeface="Times New Roman"/>
              </a:rPr>
              <a:t>وتُسهم هذه الغازات في تلويث الغلاف </a:t>
            </a:r>
            <a:r>
              <a:rPr lang="ar-JO" dirty="0" err="1" smtClean="0">
                <a:solidFill>
                  <a:srgbClr val="1E685F"/>
                </a:solidFill>
                <a:ea typeface="Times New Roman"/>
              </a:rPr>
              <a:t>الجوي.</a:t>
            </a:r>
            <a:r>
              <a:rPr lang="ar-JO" dirty="0" smtClean="0">
                <a:solidFill>
                  <a:srgbClr val="1E685F"/>
                </a:solidFill>
                <a:ea typeface="Times New Roman"/>
              </a:rPr>
              <a:t> </a:t>
            </a:r>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ar-JO" b="1" dirty="0" smtClean="0">
                <a:solidFill>
                  <a:srgbClr val="FF0000"/>
                </a:solidFill>
                <a:ea typeface="Times New Roman"/>
              </a:rPr>
              <a:t>ثانياً: خصائص الماغما والانفجارات البركانية</a:t>
            </a:r>
            <a:endParaRPr lang="fr-FR" dirty="0"/>
          </a:p>
        </p:txBody>
      </p:sp>
      <p:sp>
        <p:nvSpPr>
          <p:cNvPr id="3" name="عنصر نائب للمحتوى 2"/>
          <p:cNvSpPr>
            <a:spLocks noGrp="1"/>
          </p:cNvSpPr>
          <p:nvPr>
            <p:ph idx="1"/>
          </p:nvPr>
        </p:nvSpPr>
        <p:spPr/>
        <p:txBody>
          <a:bodyPr>
            <a:normAutofit/>
          </a:bodyPr>
          <a:lstStyle/>
          <a:p>
            <a:pPr>
              <a:lnSpc>
                <a:spcPct val="115000"/>
              </a:lnSpc>
              <a:spcAft>
                <a:spcPts val="1000"/>
              </a:spcAft>
            </a:pPr>
            <a:r>
              <a:rPr lang="ar-JO" dirty="0" smtClean="0">
                <a:solidFill>
                  <a:srgbClr val="1E685F"/>
                </a:solidFill>
                <a:ea typeface="Times New Roman"/>
              </a:rPr>
              <a:t>تعتمد طبيعة الانفجارات البركانية على خصائص الماغما.</a:t>
            </a:r>
            <a:endParaRPr lang="fr-FR" sz="1800" dirty="0" smtClean="0">
              <a:ea typeface="Calibri"/>
              <a:cs typeface="Arial"/>
            </a:endParaRPr>
          </a:p>
          <a:p>
            <a:pPr>
              <a:lnSpc>
                <a:spcPct val="115000"/>
              </a:lnSpc>
              <a:spcAft>
                <a:spcPts val="1000"/>
              </a:spcAft>
            </a:pPr>
            <a:r>
              <a:rPr lang="ar-JO" dirty="0" smtClean="0">
                <a:solidFill>
                  <a:srgbClr val="1E685F"/>
                </a:solidFill>
                <a:ea typeface="Times New Roman"/>
              </a:rPr>
              <a:t>تقسم الماغما إلى ثلاثة أقسام، هي:</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1-</a:t>
            </a:r>
            <a:r>
              <a:rPr lang="ar-JO" sz="800" dirty="0" smtClean="0">
                <a:solidFill>
                  <a:srgbClr val="1E685F"/>
                </a:solidFill>
                <a:ea typeface="Arial"/>
                <a:cs typeface="Times New Roman"/>
              </a:rPr>
              <a:t>  </a:t>
            </a:r>
            <a:r>
              <a:rPr lang="ar-JO" dirty="0" smtClean="0">
                <a:solidFill>
                  <a:srgbClr val="1E685F"/>
                </a:solidFill>
                <a:ea typeface="Times New Roman"/>
              </a:rPr>
              <a:t>الماغما الحمضية.</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2-</a:t>
            </a:r>
            <a:r>
              <a:rPr lang="ar-JO" sz="800" dirty="0" smtClean="0">
                <a:solidFill>
                  <a:srgbClr val="1E685F"/>
                </a:solidFill>
                <a:ea typeface="Arial"/>
                <a:cs typeface="Times New Roman"/>
              </a:rPr>
              <a:t>  </a:t>
            </a:r>
            <a:r>
              <a:rPr lang="ar-JO" dirty="0" smtClean="0">
                <a:solidFill>
                  <a:srgbClr val="1E685F"/>
                </a:solidFill>
                <a:ea typeface="Times New Roman"/>
              </a:rPr>
              <a:t>الماغما المتوسطة.</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3-</a:t>
            </a:r>
            <a:r>
              <a:rPr lang="ar-JO" sz="800" dirty="0" smtClean="0">
                <a:solidFill>
                  <a:srgbClr val="1E685F"/>
                </a:solidFill>
                <a:ea typeface="Arial"/>
                <a:cs typeface="Times New Roman"/>
              </a:rPr>
              <a:t>  </a:t>
            </a:r>
            <a:r>
              <a:rPr lang="ar-JO" dirty="0" smtClean="0">
                <a:solidFill>
                  <a:srgbClr val="1E685F"/>
                </a:solidFill>
                <a:ea typeface="Times New Roman"/>
              </a:rPr>
              <a:t>الماغما القاعدية.</a:t>
            </a:r>
            <a:endParaRPr lang="fr-FR" sz="1800" dirty="0">
              <a:ea typeface="Calibri"/>
              <a:cs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11560" y="188640"/>
            <a:ext cx="8229600" cy="1143000"/>
          </a:xfrm>
        </p:spPr>
        <p:txBody>
          <a:bodyPr>
            <a:normAutofit fontScale="90000"/>
          </a:bodyPr>
          <a:lstStyle/>
          <a:p>
            <a:pPr>
              <a:lnSpc>
                <a:spcPct val="115000"/>
              </a:lnSpc>
              <a:spcAft>
                <a:spcPts val="1000"/>
              </a:spcAft>
            </a:pPr>
            <a:r>
              <a:rPr lang="ar-JO" b="1" dirty="0" smtClean="0">
                <a:solidFill>
                  <a:srgbClr val="800080"/>
                </a:solidFill>
                <a:ea typeface="Times New Roman"/>
                <a:cs typeface="Arial"/>
              </a:rPr>
              <a:t>الجدول التالي يبيّن خصائص أنواع الماغما الثلاثة:</a:t>
            </a:r>
            <a:endParaRPr lang="fr-FR" dirty="0"/>
          </a:p>
        </p:txBody>
      </p:sp>
      <p:graphicFrame>
        <p:nvGraphicFramePr>
          <p:cNvPr id="4" name="عنصر نائب للمحتوى 3"/>
          <p:cNvGraphicFramePr>
            <a:graphicFrameLocks noGrp="1"/>
          </p:cNvGraphicFramePr>
          <p:nvPr>
            <p:ph idx="1"/>
          </p:nvPr>
        </p:nvGraphicFramePr>
        <p:xfrm>
          <a:off x="0" y="1700809"/>
          <a:ext cx="9144000" cy="5157191"/>
        </p:xfrm>
        <a:graphic>
          <a:graphicData uri="http://schemas.openxmlformats.org/drawingml/2006/table">
            <a:tbl>
              <a:tblPr rtl="1"/>
              <a:tblGrid>
                <a:gridCol w="2286000"/>
                <a:gridCol w="2286000"/>
                <a:gridCol w="2286000"/>
                <a:gridCol w="2286000"/>
              </a:tblGrid>
              <a:tr h="1249181">
                <a:tc>
                  <a:txBody>
                    <a:bodyPr/>
                    <a:lstStyle/>
                    <a:p>
                      <a:pPr algn="ctr" rtl="1">
                        <a:lnSpc>
                          <a:spcPct val="115000"/>
                        </a:lnSpc>
                        <a:spcAft>
                          <a:spcPts val="1000"/>
                        </a:spcAft>
                      </a:pPr>
                      <a:r>
                        <a:rPr lang="ar-JO" sz="2400" b="1" dirty="0">
                          <a:solidFill>
                            <a:srgbClr val="1E685F"/>
                          </a:solidFill>
                          <a:latin typeface="Calibri"/>
                          <a:ea typeface="Times New Roman"/>
                          <a:cs typeface="Arial"/>
                        </a:rPr>
                        <a:t>وجه المقارنة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gn="ctr" rtl="1">
                        <a:lnSpc>
                          <a:spcPct val="115000"/>
                        </a:lnSpc>
                        <a:spcAft>
                          <a:spcPts val="1000"/>
                        </a:spcAft>
                      </a:pPr>
                      <a:r>
                        <a:rPr lang="ar-JO" sz="2400" b="1" dirty="0" err="1">
                          <a:solidFill>
                            <a:srgbClr val="1E685F"/>
                          </a:solidFill>
                          <a:latin typeface="Calibri"/>
                          <a:ea typeface="Times New Roman"/>
                          <a:cs typeface="Arial"/>
                        </a:rPr>
                        <a:t>ماغما</a:t>
                      </a:r>
                      <a:r>
                        <a:rPr lang="ar-JO" sz="2400" b="1" dirty="0">
                          <a:solidFill>
                            <a:srgbClr val="1E685F"/>
                          </a:solidFill>
                          <a:latin typeface="Calibri"/>
                          <a:ea typeface="Times New Roman"/>
                          <a:cs typeface="Arial"/>
                        </a:rPr>
                        <a:t> حمضية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gn="ctr" rtl="1">
                        <a:lnSpc>
                          <a:spcPct val="115000"/>
                        </a:lnSpc>
                        <a:spcAft>
                          <a:spcPts val="1000"/>
                        </a:spcAft>
                      </a:pPr>
                      <a:r>
                        <a:rPr lang="ar-JO" sz="2400" b="1">
                          <a:solidFill>
                            <a:srgbClr val="1E685F"/>
                          </a:solidFill>
                          <a:latin typeface="Calibri"/>
                          <a:ea typeface="Times New Roman"/>
                          <a:cs typeface="Arial"/>
                        </a:rPr>
                        <a:t>ماغما متوسطة</a:t>
                      </a:r>
                      <a:endParaRPr lang="fr-FR" sz="1400" b="1">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algn="ctr" rtl="1">
                        <a:lnSpc>
                          <a:spcPct val="115000"/>
                        </a:lnSpc>
                        <a:spcAft>
                          <a:spcPts val="1000"/>
                        </a:spcAft>
                      </a:pPr>
                      <a:r>
                        <a:rPr lang="ar-JO" sz="2400" b="1">
                          <a:solidFill>
                            <a:srgbClr val="1E685F"/>
                          </a:solidFill>
                          <a:latin typeface="Calibri"/>
                          <a:ea typeface="Times New Roman"/>
                          <a:cs typeface="Arial"/>
                        </a:rPr>
                        <a:t>ماغما قاعدية</a:t>
                      </a:r>
                      <a:endParaRPr lang="fr-FR" sz="1400" b="1">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r>
              <a:tr h="781602">
                <a:tc>
                  <a:txBody>
                    <a:bodyPr/>
                    <a:lstStyle/>
                    <a:p>
                      <a:pPr algn="ctr" rtl="1">
                        <a:lnSpc>
                          <a:spcPct val="115000"/>
                        </a:lnSpc>
                        <a:spcAft>
                          <a:spcPts val="1000"/>
                        </a:spcAft>
                      </a:pPr>
                      <a:r>
                        <a:rPr lang="ar-JO" sz="2400" b="1" dirty="0">
                          <a:solidFill>
                            <a:srgbClr val="1E685F"/>
                          </a:solidFill>
                          <a:latin typeface="Calibri"/>
                          <a:ea typeface="Times New Roman"/>
                          <a:cs typeface="Arial"/>
                        </a:rPr>
                        <a:t>نسبة </a:t>
                      </a:r>
                      <a:r>
                        <a:rPr lang="ar-JO" sz="2400" b="1" dirty="0" err="1">
                          <a:solidFill>
                            <a:srgbClr val="1E685F"/>
                          </a:solidFill>
                          <a:latin typeface="Calibri"/>
                          <a:ea typeface="Times New Roman"/>
                          <a:cs typeface="Arial"/>
                        </a:rPr>
                        <a:t>السليكا</a:t>
                      </a:r>
                      <a:r>
                        <a:rPr lang="ar-JO" sz="2400" b="1" dirty="0">
                          <a:solidFill>
                            <a:srgbClr val="1E685F"/>
                          </a:solidFill>
                          <a:latin typeface="Calibri"/>
                          <a:ea typeface="Times New Roman"/>
                          <a:cs typeface="Arial"/>
                        </a:rPr>
                        <a:t> </a:t>
                      </a:r>
                      <a:r>
                        <a:rPr lang="ar-JO" sz="2400" b="1" dirty="0" err="1">
                          <a:solidFill>
                            <a:srgbClr val="1E685F"/>
                          </a:solidFill>
                          <a:latin typeface="Calibri"/>
                          <a:ea typeface="Times New Roman"/>
                          <a:cs typeface="Arial"/>
                        </a:rPr>
                        <a:t>%</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algn="ctr" rtl="1">
                        <a:lnSpc>
                          <a:spcPct val="115000"/>
                        </a:lnSpc>
                        <a:spcAft>
                          <a:spcPts val="1000"/>
                        </a:spcAft>
                      </a:pPr>
                      <a:r>
                        <a:rPr lang="ar-JO" sz="2400" b="1">
                          <a:solidFill>
                            <a:srgbClr val="1E685F"/>
                          </a:solidFill>
                          <a:latin typeface="Calibri"/>
                          <a:ea typeface="Times New Roman"/>
                          <a:cs typeface="Arial"/>
                        </a:rPr>
                        <a:t>أعلى من 65</a:t>
                      </a:r>
                      <a:endParaRPr lang="fr-FR" sz="1400" b="1">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algn="ctr" rtl="1">
                        <a:lnSpc>
                          <a:spcPct val="115000"/>
                        </a:lnSpc>
                        <a:spcAft>
                          <a:spcPts val="1000"/>
                        </a:spcAft>
                      </a:pPr>
                      <a:r>
                        <a:rPr lang="ar-JO" sz="2400" b="1">
                          <a:solidFill>
                            <a:srgbClr val="1E685F"/>
                          </a:solidFill>
                          <a:latin typeface="Calibri"/>
                          <a:ea typeface="Times New Roman"/>
                          <a:cs typeface="Arial"/>
                        </a:rPr>
                        <a:t>55 - 65</a:t>
                      </a:r>
                      <a:endParaRPr lang="fr-FR" sz="1400" b="1">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algn="ctr" rtl="1">
                        <a:lnSpc>
                          <a:spcPct val="115000"/>
                        </a:lnSpc>
                        <a:spcAft>
                          <a:spcPts val="1000"/>
                        </a:spcAft>
                      </a:pPr>
                      <a:r>
                        <a:rPr lang="ar-JO" sz="2400" b="1">
                          <a:solidFill>
                            <a:srgbClr val="1E685F"/>
                          </a:solidFill>
                          <a:latin typeface="Calibri"/>
                          <a:ea typeface="Times New Roman"/>
                          <a:cs typeface="Arial"/>
                        </a:rPr>
                        <a:t>45 - 55</a:t>
                      </a:r>
                      <a:endParaRPr lang="fr-FR" sz="1400" b="1">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r>
              <a:tr h="781602">
                <a:tc>
                  <a:txBody>
                    <a:bodyPr/>
                    <a:lstStyle/>
                    <a:p>
                      <a:pPr algn="ctr" rtl="1">
                        <a:lnSpc>
                          <a:spcPct val="115000"/>
                        </a:lnSpc>
                        <a:spcAft>
                          <a:spcPts val="1000"/>
                        </a:spcAft>
                      </a:pPr>
                      <a:r>
                        <a:rPr lang="ar-JO" sz="2400" b="1" dirty="0">
                          <a:solidFill>
                            <a:srgbClr val="1E685F"/>
                          </a:solidFill>
                          <a:latin typeface="Calibri"/>
                          <a:ea typeface="Times New Roman"/>
                          <a:cs typeface="Arial"/>
                        </a:rPr>
                        <a:t>درجة الحرارة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a:txBody>
                    <a:bodyPr/>
                    <a:lstStyle/>
                    <a:p>
                      <a:pPr algn="ctr" rtl="1">
                        <a:lnSpc>
                          <a:spcPct val="115000"/>
                        </a:lnSpc>
                        <a:spcAft>
                          <a:spcPts val="1000"/>
                        </a:spcAft>
                      </a:pPr>
                      <a:r>
                        <a:rPr lang="ar-JO" sz="2400" b="1" dirty="0">
                          <a:solidFill>
                            <a:srgbClr val="1E685F"/>
                          </a:solidFill>
                          <a:latin typeface="Calibri"/>
                          <a:ea typeface="Times New Roman"/>
                          <a:cs typeface="Arial"/>
                        </a:rPr>
                        <a:t>قليلة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a:txBody>
                    <a:bodyPr/>
                    <a:lstStyle/>
                    <a:p>
                      <a:pPr algn="ctr" rtl="1">
                        <a:lnSpc>
                          <a:spcPct val="115000"/>
                        </a:lnSpc>
                        <a:spcAft>
                          <a:spcPts val="1000"/>
                        </a:spcAft>
                      </a:pPr>
                      <a:r>
                        <a:rPr lang="ar-JO" sz="2400" b="1" dirty="0">
                          <a:solidFill>
                            <a:srgbClr val="1E685F"/>
                          </a:solidFill>
                          <a:latin typeface="Calibri"/>
                          <a:ea typeface="Times New Roman"/>
                          <a:cs typeface="Arial"/>
                        </a:rPr>
                        <a:t>متوسطة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c>
                  <a:txBody>
                    <a:bodyPr/>
                    <a:lstStyle/>
                    <a:p>
                      <a:pPr algn="ctr" rtl="1">
                        <a:lnSpc>
                          <a:spcPct val="115000"/>
                        </a:lnSpc>
                        <a:spcAft>
                          <a:spcPts val="1000"/>
                        </a:spcAft>
                      </a:pPr>
                      <a:r>
                        <a:rPr lang="ar-JO" sz="2400" b="1" dirty="0">
                          <a:solidFill>
                            <a:srgbClr val="1E685F"/>
                          </a:solidFill>
                          <a:latin typeface="Calibri"/>
                          <a:ea typeface="Times New Roman"/>
                          <a:cs typeface="Arial"/>
                        </a:rPr>
                        <a:t>عالية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0D9"/>
                    </a:solidFill>
                  </a:tcPr>
                </a:tc>
              </a:tr>
              <a:tr h="781602">
                <a:tc>
                  <a:txBody>
                    <a:bodyPr/>
                    <a:lstStyle/>
                    <a:p>
                      <a:pPr algn="ctr" rtl="1">
                        <a:lnSpc>
                          <a:spcPct val="115000"/>
                        </a:lnSpc>
                        <a:spcAft>
                          <a:spcPts val="1000"/>
                        </a:spcAft>
                      </a:pPr>
                      <a:r>
                        <a:rPr lang="ar-JO" sz="2400" b="1" dirty="0">
                          <a:solidFill>
                            <a:srgbClr val="1E685F"/>
                          </a:solidFill>
                          <a:latin typeface="Calibri"/>
                          <a:ea typeface="Times New Roman"/>
                          <a:cs typeface="Arial"/>
                        </a:rPr>
                        <a:t>نسبة الغازات</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c>
                  <a:txBody>
                    <a:bodyPr/>
                    <a:lstStyle/>
                    <a:p>
                      <a:pPr algn="ctr" rtl="1">
                        <a:lnSpc>
                          <a:spcPct val="115000"/>
                        </a:lnSpc>
                        <a:spcAft>
                          <a:spcPts val="1000"/>
                        </a:spcAft>
                      </a:pPr>
                      <a:r>
                        <a:rPr lang="ar-JO" sz="2400" b="1" dirty="0">
                          <a:solidFill>
                            <a:srgbClr val="1E685F"/>
                          </a:solidFill>
                          <a:latin typeface="Calibri"/>
                          <a:ea typeface="Times New Roman"/>
                          <a:cs typeface="Arial"/>
                        </a:rPr>
                        <a:t>مرتفعة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c>
                  <a:txBody>
                    <a:bodyPr/>
                    <a:lstStyle/>
                    <a:p>
                      <a:pPr algn="ctr" rtl="1">
                        <a:lnSpc>
                          <a:spcPct val="115000"/>
                        </a:lnSpc>
                        <a:spcAft>
                          <a:spcPts val="1000"/>
                        </a:spcAft>
                      </a:pPr>
                      <a:r>
                        <a:rPr lang="ar-JO" sz="2400" b="1">
                          <a:solidFill>
                            <a:srgbClr val="1E685F"/>
                          </a:solidFill>
                          <a:latin typeface="Calibri"/>
                          <a:ea typeface="Times New Roman"/>
                          <a:cs typeface="Arial"/>
                        </a:rPr>
                        <a:t>متوسطة</a:t>
                      </a:r>
                      <a:endParaRPr lang="fr-FR" sz="1400" b="1">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c>
                  <a:txBody>
                    <a:bodyPr/>
                    <a:lstStyle/>
                    <a:p>
                      <a:pPr algn="ctr" rtl="1">
                        <a:lnSpc>
                          <a:spcPct val="115000"/>
                        </a:lnSpc>
                        <a:spcAft>
                          <a:spcPts val="1000"/>
                        </a:spcAft>
                      </a:pPr>
                      <a:r>
                        <a:rPr lang="ar-JO" sz="2400" b="1">
                          <a:solidFill>
                            <a:srgbClr val="1E685F"/>
                          </a:solidFill>
                          <a:latin typeface="Calibri"/>
                          <a:ea typeface="Times New Roman"/>
                          <a:cs typeface="Arial"/>
                        </a:rPr>
                        <a:t>منخفضة</a:t>
                      </a:r>
                      <a:endParaRPr lang="fr-FR" sz="1400" b="1">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781602">
                <a:tc>
                  <a:txBody>
                    <a:bodyPr/>
                    <a:lstStyle/>
                    <a:p>
                      <a:pPr algn="ctr" rtl="1">
                        <a:lnSpc>
                          <a:spcPct val="115000"/>
                        </a:lnSpc>
                        <a:spcAft>
                          <a:spcPts val="1000"/>
                        </a:spcAft>
                      </a:pPr>
                      <a:r>
                        <a:rPr lang="ar-JO" sz="2400" b="1" dirty="0">
                          <a:solidFill>
                            <a:srgbClr val="1E685F"/>
                          </a:solidFill>
                          <a:latin typeface="Calibri"/>
                          <a:ea typeface="Times New Roman"/>
                          <a:cs typeface="Arial"/>
                        </a:rPr>
                        <a:t>اللزوجة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rtl="1">
                        <a:lnSpc>
                          <a:spcPct val="115000"/>
                        </a:lnSpc>
                        <a:spcAft>
                          <a:spcPts val="1000"/>
                        </a:spcAft>
                      </a:pPr>
                      <a:r>
                        <a:rPr lang="ar-JO" sz="2400" b="1" dirty="0">
                          <a:solidFill>
                            <a:srgbClr val="1E685F"/>
                          </a:solidFill>
                          <a:latin typeface="Calibri"/>
                          <a:ea typeface="Times New Roman"/>
                          <a:cs typeface="Arial"/>
                        </a:rPr>
                        <a:t>مرتفعة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rtl="1">
                        <a:lnSpc>
                          <a:spcPct val="115000"/>
                        </a:lnSpc>
                        <a:spcAft>
                          <a:spcPts val="1000"/>
                        </a:spcAft>
                      </a:pPr>
                      <a:r>
                        <a:rPr lang="ar-JO" sz="2400" b="1" dirty="0">
                          <a:solidFill>
                            <a:srgbClr val="1E685F"/>
                          </a:solidFill>
                          <a:latin typeface="Calibri"/>
                          <a:ea typeface="Times New Roman"/>
                          <a:cs typeface="Arial"/>
                        </a:rPr>
                        <a:t>متوسطة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rtl="1">
                        <a:lnSpc>
                          <a:spcPct val="115000"/>
                        </a:lnSpc>
                        <a:spcAft>
                          <a:spcPts val="1000"/>
                        </a:spcAft>
                      </a:pPr>
                      <a:r>
                        <a:rPr lang="ar-JO" sz="2400" b="1">
                          <a:solidFill>
                            <a:srgbClr val="1E685F"/>
                          </a:solidFill>
                          <a:latin typeface="Calibri"/>
                          <a:ea typeface="Times New Roman"/>
                          <a:cs typeface="Arial"/>
                        </a:rPr>
                        <a:t>منخفضة</a:t>
                      </a:r>
                      <a:endParaRPr lang="fr-FR" sz="1400" b="1">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r>
              <a:tr h="781602">
                <a:tc>
                  <a:txBody>
                    <a:bodyPr/>
                    <a:lstStyle/>
                    <a:p>
                      <a:pPr algn="ctr" rtl="1">
                        <a:lnSpc>
                          <a:spcPct val="115000"/>
                        </a:lnSpc>
                        <a:spcAft>
                          <a:spcPts val="1000"/>
                        </a:spcAft>
                      </a:pPr>
                      <a:r>
                        <a:rPr lang="ar-JO" sz="2400" b="1" dirty="0">
                          <a:solidFill>
                            <a:srgbClr val="1E685F"/>
                          </a:solidFill>
                          <a:latin typeface="Calibri"/>
                          <a:ea typeface="Times New Roman"/>
                          <a:cs typeface="Arial"/>
                        </a:rPr>
                        <a:t>تصنيف البركان</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a:txBody>
                    <a:bodyPr/>
                    <a:lstStyle/>
                    <a:p>
                      <a:pPr algn="ctr" rtl="1">
                        <a:lnSpc>
                          <a:spcPct val="115000"/>
                        </a:lnSpc>
                        <a:spcAft>
                          <a:spcPts val="1000"/>
                        </a:spcAft>
                      </a:pPr>
                      <a:r>
                        <a:rPr lang="ar-JO" sz="2400" b="1">
                          <a:solidFill>
                            <a:srgbClr val="1E685F"/>
                          </a:solidFill>
                          <a:latin typeface="Calibri"/>
                          <a:ea typeface="Times New Roman"/>
                          <a:cs typeface="Arial"/>
                        </a:rPr>
                        <a:t>قباب بركانية</a:t>
                      </a:r>
                      <a:endParaRPr lang="fr-FR" sz="1400" b="1">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a:txBody>
                    <a:bodyPr/>
                    <a:lstStyle/>
                    <a:p>
                      <a:pPr algn="ctr" rtl="1">
                        <a:lnSpc>
                          <a:spcPct val="115000"/>
                        </a:lnSpc>
                        <a:spcAft>
                          <a:spcPts val="1000"/>
                        </a:spcAft>
                      </a:pPr>
                      <a:r>
                        <a:rPr lang="ar-JO" sz="2400" b="1" dirty="0">
                          <a:solidFill>
                            <a:srgbClr val="1E685F"/>
                          </a:solidFill>
                          <a:latin typeface="Calibri"/>
                          <a:ea typeface="Times New Roman"/>
                          <a:cs typeface="Arial"/>
                        </a:rPr>
                        <a:t>البراكين المركبة</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a:txBody>
                    <a:bodyPr/>
                    <a:lstStyle/>
                    <a:p>
                      <a:pPr algn="ctr" rtl="1">
                        <a:lnSpc>
                          <a:spcPct val="115000"/>
                        </a:lnSpc>
                        <a:spcAft>
                          <a:spcPts val="1000"/>
                        </a:spcAft>
                      </a:pPr>
                      <a:r>
                        <a:rPr lang="ar-JO" sz="2400" b="1" dirty="0">
                          <a:solidFill>
                            <a:srgbClr val="1E685F"/>
                          </a:solidFill>
                          <a:latin typeface="Calibri"/>
                          <a:ea typeface="Times New Roman"/>
                          <a:cs typeface="Arial"/>
                        </a:rPr>
                        <a:t>براكين الدروع</a:t>
                      </a:r>
                      <a:endParaRPr lang="fr-FR" sz="1400" b="1" dirty="0">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187624" y="274638"/>
            <a:ext cx="7499176" cy="706090"/>
          </a:xfrm>
        </p:spPr>
        <p:txBody>
          <a:bodyPr>
            <a:normAutofit fontScale="90000"/>
          </a:bodyPr>
          <a:lstStyle/>
          <a:p>
            <a:r>
              <a:rPr lang="ar-SA" b="1" dirty="0" smtClean="0">
                <a:solidFill>
                  <a:srgbClr val="FF8C00"/>
                </a:solidFill>
                <a:ea typeface="Times New Roman"/>
              </a:rPr>
              <a:t>لزوجة </a:t>
            </a:r>
            <a:r>
              <a:rPr lang="ar-SA" b="1" dirty="0" smtClean="0">
                <a:solidFill>
                  <a:srgbClr val="FF8C00"/>
                </a:solidFill>
                <a:ea typeface="Times New Roman"/>
              </a:rPr>
              <a:t>الماغما</a:t>
            </a:r>
            <a:endParaRPr lang="fr-FR" dirty="0"/>
          </a:p>
        </p:txBody>
      </p:sp>
      <p:sp>
        <p:nvSpPr>
          <p:cNvPr id="3" name="عنصر نائب للمحتوى 2"/>
          <p:cNvSpPr>
            <a:spLocks noGrp="1"/>
          </p:cNvSpPr>
          <p:nvPr>
            <p:ph idx="1"/>
          </p:nvPr>
        </p:nvSpPr>
        <p:spPr>
          <a:xfrm>
            <a:off x="251520" y="1268760"/>
            <a:ext cx="8640960" cy="5256584"/>
          </a:xfrm>
        </p:spPr>
        <p:txBody>
          <a:bodyPr>
            <a:normAutofit/>
          </a:bodyPr>
          <a:lstStyle/>
          <a:p>
            <a:pPr marL="92075" indent="0">
              <a:lnSpc>
                <a:spcPct val="115000"/>
              </a:lnSpc>
              <a:spcAft>
                <a:spcPts val="1000"/>
              </a:spcAft>
              <a:buNone/>
            </a:pPr>
            <a:r>
              <a:rPr lang="ar-SA" b="1" dirty="0" smtClean="0">
                <a:solidFill>
                  <a:srgbClr val="0000FF"/>
                </a:solidFill>
                <a:ea typeface="Times New Roman"/>
              </a:rPr>
              <a:t>  اللزوجة</a:t>
            </a:r>
            <a:r>
              <a:rPr lang="ar-SA" b="1" dirty="0" smtClean="0">
                <a:solidFill>
                  <a:srgbClr val="0000FF"/>
                </a:solidFill>
                <a:ea typeface="Times New Roman"/>
              </a:rPr>
              <a:t>:</a:t>
            </a:r>
            <a:r>
              <a:rPr lang="ar-SA" dirty="0" smtClean="0">
                <a:solidFill>
                  <a:srgbClr val="0000FF"/>
                </a:solidFill>
                <a:ea typeface="Times New Roman"/>
              </a:rPr>
              <a:t> </a:t>
            </a:r>
            <a:r>
              <a:rPr lang="ar-SA" dirty="0" smtClean="0">
                <a:solidFill>
                  <a:srgbClr val="1E685F"/>
                </a:solidFill>
                <a:ea typeface="Times New Roman"/>
              </a:rPr>
              <a:t>مدى مقاومة المائع للجريان، ويحددها مقدار ترابط جزيئات المائع معاً.</a:t>
            </a:r>
            <a:endParaRPr lang="fr-FR" sz="1800" dirty="0" smtClean="0">
              <a:ea typeface="Calibri"/>
              <a:cs typeface="Arial"/>
            </a:endParaRPr>
          </a:p>
          <a:p>
            <a:pPr>
              <a:lnSpc>
                <a:spcPct val="115000"/>
              </a:lnSpc>
              <a:spcAft>
                <a:spcPts val="1000"/>
              </a:spcAft>
            </a:pPr>
            <a:r>
              <a:rPr lang="ar-SA" dirty="0" smtClean="0">
                <a:solidFill>
                  <a:srgbClr val="FF0000"/>
                </a:solidFill>
                <a:ea typeface="Times New Roman"/>
              </a:rPr>
              <a:t>تعتمد لزوجة الماغما على عدة عوامل، أهمها</a:t>
            </a:r>
            <a:r>
              <a:rPr lang="ar-SA" dirty="0" smtClean="0">
                <a:solidFill>
                  <a:srgbClr val="FF0000"/>
                </a:solidFill>
                <a:ea typeface="Times New Roman"/>
              </a:rPr>
              <a:t>:</a:t>
            </a:r>
            <a:endParaRPr lang="fr-FR" sz="1800" dirty="0" smtClean="0">
              <a:solidFill>
                <a:srgbClr val="FF0000"/>
              </a:solidFill>
              <a:ea typeface="Calibri"/>
              <a:cs typeface="Arial"/>
            </a:endParaRPr>
          </a:p>
          <a:p>
            <a:pPr marL="0" indent="0">
              <a:lnSpc>
                <a:spcPct val="115000"/>
              </a:lnSpc>
              <a:spcAft>
                <a:spcPts val="1000"/>
              </a:spcAft>
              <a:buNone/>
            </a:pPr>
            <a:r>
              <a:rPr lang="ar-SA" dirty="0" smtClean="0">
                <a:solidFill>
                  <a:srgbClr val="1E685F"/>
                </a:solidFill>
                <a:ea typeface="Arial"/>
              </a:rPr>
              <a:t>1-</a:t>
            </a:r>
            <a:r>
              <a:rPr lang="ar-SA" sz="800" dirty="0" smtClean="0">
                <a:solidFill>
                  <a:srgbClr val="1E685F"/>
                </a:solidFill>
                <a:ea typeface="Arial"/>
                <a:cs typeface="Times New Roman"/>
              </a:rPr>
              <a:t>  </a:t>
            </a:r>
            <a:r>
              <a:rPr lang="ar-SA" dirty="0" smtClean="0">
                <a:solidFill>
                  <a:srgbClr val="1E685F"/>
                </a:solidFill>
                <a:ea typeface="Times New Roman"/>
              </a:rPr>
              <a:t>نسبة السليكا، فكلما زادت نسبة السليكا زادت لزوجة الماغما.</a:t>
            </a:r>
            <a:endParaRPr lang="fr-FR" sz="1800" dirty="0" smtClean="0">
              <a:ea typeface="Calibri"/>
              <a:cs typeface="Arial"/>
            </a:endParaRPr>
          </a:p>
          <a:p>
            <a:pPr marL="0" indent="0">
              <a:buNone/>
            </a:pPr>
            <a:r>
              <a:rPr lang="ar-SA" dirty="0" smtClean="0">
                <a:solidFill>
                  <a:srgbClr val="1E685F"/>
                </a:solidFill>
                <a:ea typeface="Arial"/>
              </a:rPr>
              <a:t>2-</a:t>
            </a:r>
            <a:r>
              <a:rPr lang="ar-SA" sz="800" dirty="0" smtClean="0">
                <a:solidFill>
                  <a:srgbClr val="1E685F"/>
                </a:solidFill>
                <a:ea typeface="Arial"/>
                <a:cs typeface="Times New Roman"/>
              </a:rPr>
              <a:t>  </a:t>
            </a:r>
            <a:r>
              <a:rPr lang="ar-SA" dirty="0" smtClean="0">
                <a:solidFill>
                  <a:srgbClr val="1E685F"/>
                </a:solidFill>
                <a:ea typeface="Times New Roman"/>
              </a:rPr>
              <a:t>درجة الحرارة، فبزيادة درجة حرارة </a:t>
            </a:r>
            <a:r>
              <a:rPr lang="ar-SA" dirty="0" smtClean="0">
                <a:solidFill>
                  <a:srgbClr val="1E685F"/>
                </a:solidFill>
                <a:ea typeface="Times New Roman"/>
              </a:rPr>
              <a:t>الماغما  </a:t>
            </a:r>
            <a:r>
              <a:rPr lang="ar-SA" dirty="0">
                <a:solidFill>
                  <a:srgbClr val="1E685F"/>
                </a:solidFill>
                <a:ea typeface="Times New Roman"/>
              </a:rPr>
              <a:t>تقل اللزوجة  وان الماغما ذات </a:t>
            </a:r>
            <a:r>
              <a:rPr lang="ar-SA" dirty="0" err="1">
                <a:solidFill>
                  <a:srgbClr val="1E685F"/>
                </a:solidFill>
                <a:ea typeface="Times New Roman"/>
              </a:rPr>
              <a:t>اللزوجه</a:t>
            </a:r>
            <a:r>
              <a:rPr lang="ar-SA" dirty="0">
                <a:solidFill>
                  <a:srgbClr val="1E685F"/>
                </a:solidFill>
                <a:ea typeface="Times New Roman"/>
              </a:rPr>
              <a:t> والمحتوى </a:t>
            </a:r>
            <a:r>
              <a:rPr lang="ar-SA" dirty="0" err="1">
                <a:solidFill>
                  <a:srgbClr val="1E685F"/>
                </a:solidFill>
                <a:ea typeface="Times New Roman"/>
              </a:rPr>
              <a:t>السيليكاتي</a:t>
            </a:r>
            <a:r>
              <a:rPr lang="ar-SA" dirty="0">
                <a:solidFill>
                  <a:srgbClr val="1E685F"/>
                </a:solidFill>
                <a:ea typeface="Times New Roman"/>
              </a:rPr>
              <a:t> القليلين ودرجه </a:t>
            </a:r>
            <a:r>
              <a:rPr lang="ar-SA" dirty="0" smtClean="0">
                <a:solidFill>
                  <a:srgbClr val="1E685F"/>
                </a:solidFill>
                <a:ea typeface="Times New Roman"/>
              </a:rPr>
              <a:t>الحرارة المرتفعة </a:t>
            </a:r>
            <a:r>
              <a:rPr lang="ar-SA" dirty="0">
                <a:solidFill>
                  <a:srgbClr val="FF0000"/>
                </a:solidFill>
                <a:ea typeface="Times New Roman"/>
              </a:rPr>
              <a:t>تسمح بتسرب الغاز منها</a:t>
            </a:r>
            <a:r>
              <a:rPr lang="ar-SA" dirty="0">
                <a:solidFill>
                  <a:srgbClr val="1E685F"/>
                </a:solidFill>
                <a:ea typeface="Times New Roman"/>
              </a:rPr>
              <a:t> وتكون حركتها </a:t>
            </a:r>
            <a:r>
              <a:rPr lang="ar-SA" dirty="0" err="1">
                <a:solidFill>
                  <a:srgbClr val="1E685F"/>
                </a:solidFill>
                <a:ea typeface="Times New Roman"/>
              </a:rPr>
              <a:t>سريعه</a:t>
            </a:r>
            <a:r>
              <a:rPr lang="ar-SA" dirty="0">
                <a:solidFill>
                  <a:srgbClr val="1E685F"/>
                </a:solidFill>
                <a:ea typeface="Times New Roman"/>
              </a:rPr>
              <a:t> وينتج منها انفجار بركاني غير عنيف </a:t>
            </a:r>
            <a:endParaRPr lang="fr-F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ar-SA" b="1" dirty="0" smtClean="0">
                <a:solidFill>
                  <a:srgbClr val="FF8C00"/>
                </a:solidFill>
                <a:ea typeface="Times New Roman"/>
              </a:rPr>
              <a:t>وينتج عن لزوجة الماغما نوعين من الانفجارات البركانية</a:t>
            </a:r>
            <a:r>
              <a:rPr lang="ar-SA" b="1" dirty="0" smtClean="0">
                <a:solidFill>
                  <a:srgbClr val="FF8C00"/>
                </a:solidFill>
                <a:ea typeface="Times New Roman"/>
              </a:rPr>
              <a:t>:</a:t>
            </a:r>
            <a:endParaRPr lang="fr-FR" dirty="0"/>
          </a:p>
        </p:txBody>
      </p:sp>
      <p:sp>
        <p:nvSpPr>
          <p:cNvPr id="3" name="عنصر نائب للمحتوى 2"/>
          <p:cNvSpPr>
            <a:spLocks noGrp="1"/>
          </p:cNvSpPr>
          <p:nvPr>
            <p:ph idx="1"/>
          </p:nvPr>
        </p:nvSpPr>
        <p:spPr>
          <a:xfrm>
            <a:off x="457200" y="1600201"/>
            <a:ext cx="8229600" cy="2332855"/>
          </a:xfrm>
        </p:spPr>
        <p:txBody>
          <a:bodyPr>
            <a:normAutofit fontScale="92500" lnSpcReduction="20000"/>
          </a:bodyPr>
          <a:lstStyle/>
          <a:p>
            <a:pPr marL="586740" indent="-228600">
              <a:lnSpc>
                <a:spcPct val="115000"/>
              </a:lnSpc>
              <a:spcAft>
                <a:spcPts val="1000"/>
              </a:spcAft>
            </a:pPr>
            <a:r>
              <a:rPr lang="ar-SA" dirty="0" smtClean="0">
                <a:solidFill>
                  <a:srgbClr val="1E685F"/>
                </a:solidFill>
                <a:ea typeface="Arial"/>
              </a:rPr>
              <a:t>1-</a:t>
            </a:r>
            <a:r>
              <a:rPr lang="ar-SA" sz="800" dirty="0" smtClean="0">
                <a:solidFill>
                  <a:srgbClr val="1E685F"/>
                </a:solidFill>
                <a:ea typeface="Arial"/>
                <a:cs typeface="Times New Roman"/>
              </a:rPr>
              <a:t>  </a:t>
            </a:r>
            <a:r>
              <a:rPr lang="ar-SA" dirty="0" err="1" smtClean="0">
                <a:solidFill>
                  <a:srgbClr val="1E685F"/>
                </a:solidFill>
                <a:ea typeface="Times New Roman"/>
              </a:rPr>
              <a:t>انفجارات</a:t>
            </a:r>
            <a:r>
              <a:rPr lang="ar-SA" dirty="0" smtClean="0">
                <a:solidFill>
                  <a:srgbClr val="1E685F"/>
                </a:solidFill>
                <a:ea typeface="Times New Roman"/>
              </a:rPr>
              <a:t> بركانية عنيفة: وتنتج عن الماغما ذات اللزوجة المرتفعة.</a:t>
            </a:r>
            <a:endParaRPr lang="ar-SA" sz="1800" dirty="0" smtClean="0">
              <a:ea typeface="Times New Roman"/>
              <a:cs typeface="Arial"/>
            </a:endParaRPr>
          </a:p>
          <a:p>
            <a:pPr marL="586740" indent="-228600">
              <a:lnSpc>
                <a:spcPct val="115000"/>
              </a:lnSpc>
              <a:spcAft>
                <a:spcPts val="1000"/>
              </a:spcAft>
            </a:pPr>
            <a:r>
              <a:rPr lang="ar-SA" dirty="0" smtClean="0">
                <a:solidFill>
                  <a:srgbClr val="1E685F"/>
                </a:solidFill>
                <a:ea typeface="Arial"/>
              </a:rPr>
              <a:t>2-</a:t>
            </a:r>
            <a:r>
              <a:rPr lang="ar-SA" sz="800" dirty="0" smtClean="0">
                <a:solidFill>
                  <a:srgbClr val="1E685F"/>
                </a:solidFill>
                <a:ea typeface="Arial"/>
                <a:cs typeface="Times New Roman"/>
              </a:rPr>
              <a:t>  </a:t>
            </a:r>
            <a:r>
              <a:rPr lang="ar-SA" dirty="0" err="1" smtClean="0">
                <a:solidFill>
                  <a:srgbClr val="1E685F"/>
                </a:solidFill>
                <a:ea typeface="Times New Roman"/>
              </a:rPr>
              <a:t>انفجارات</a:t>
            </a:r>
            <a:r>
              <a:rPr lang="ar-SA" dirty="0" smtClean="0">
                <a:solidFill>
                  <a:srgbClr val="1E685F"/>
                </a:solidFill>
                <a:ea typeface="Times New Roman"/>
              </a:rPr>
              <a:t> بركانية غير عنيفة: وتنتج عن الماغما ذات اللزوجة المنخفضة.</a:t>
            </a:r>
            <a:endParaRPr lang="fr-FR" sz="1800" dirty="0" smtClean="0">
              <a:ea typeface="Calibri"/>
              <a:cs typeface="Arial"/>
            </a:endParaRPr>
          </a:p>
          <a:p>
            <a:endParaRPr lang="fr-FR" dirty="0"/>
          </a:p>
        </p:txBody>
      </p:sp>
      <p:pic>
        <p:nvPicPr>
          <p:cNvPr id="4" name="صورة 3" descr="https://lh3.googleusercontent.com/-a35A2fhj9Mk/UB2tqK5h2NI/AAAAAAAAEzQ/QKZzY_v5ZT8/s483/Volcano%20eruption.jpg"/>
          <p:cNvPicPr/>
          <p:nvPr/>
        </p:nvPicPr>
        <p:blipFill>
          <a:blip r:embed="rId2" cstate="print"/>
          <a:srcRect/>
          <a:stretch>
            <a:fillRect/>
          </a:stretch>
        </p:blipFill>
        <p:spPr bwMode="auto">
          <a:xfrm>
            <a:off x="0" y="3861048"/>
            <a:ext cx="9144000" cy="29969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67544" y="0"/>
            <a:ext cx="8229600" cy="1143000"/>
          </a:xfrm>
        </p:spPr>
        <p:txBody>
          <a:bodyPr>
            <a:normAutofit/>
          </a:bodyPr>
          <a:lstStyle/>
          <a:p>
            <a:r>
              <a:rPr lang="ar-SA" b="1" dirty="0" smtClean="0">
                <a:solidFill>
                  <a:srgbClr val="FF8C00"/>
                </a:solidFill>
                <a:ea typeface="Times New Roman"/>
              </a:rPr>
              <a:t>نسبة الغازات في الماغما</a:t>
            </a:r>
            <a:endParaRPr lang="fr-FR" dirty="0"/>
          </a:p>
        </p:txBody>
      </p:sp>
      <p:sp>
        <p:nvSpPr>
          <p:cNvPr id="3" name="عنصر نائب للمحتوى 2"/>
          <p:cNvSpPr>
            <a:spLocks noGrp="1"/>
          </p:cNvSpPr>
          <p:nvPr>
            <p:ph idx="1"/>
          </p:nvPr>
        </p:nvSpPr>
        <p:spPr>
          <a:xfrm>
            <a:off x="0" y="980728"/>
            <a:ext cx="9144000" cy="5877272"/>
          </a:xfrm>
        </p:spPr>
        <p:txBody>
          <a:bodyPr>
            <a:normAutofit fontScale="92500" lnSpcReduction="10000"/>
          </a:bodyPr>
          <a:lstStyle/>
          <a:p>
            <a:pPr>
              <a:lnSpc>
                <a:spcPct val="115000"/>
              </a:lnSpc>
              <a:spcAft>
                <a:spcPts val="1000"/>
              </a:spcAft>
            </a:pPr>
            <a:r>
              <a:rPr lang="ar-JO" dirty="0" smtClean="0">
                <a:solidFill>
                  <a:srgbClr val="1E685F"/>
                </a:solidFill>
                <a:ea typeface="Times New Roman"/>
              </a:rPr>
              <a:t>تُعد الغازات القوّة المحرّكة للانفجارات البركانية، فبزيادة حجم الغازات في الماغما تزداد نسبة حدوث انفجارات عنيفة عند خروج الصهير الصخري.</a:t>
            </a:r>
            <a:endParaRPr lang="fr-FR" sz="1800" dirty="0" smtClean="0">
              <a:ea typeface="Calibri"/>
              <a:cs typeface="Arial"/>
            </a:endParaRPr>
          </a:p>
          <a:p>
            <a:pPr>
              <a:lnSpc>
                <a:spcPct val="115000"/>
              </a:lnSpc>
              <a:spcAft>
                <a:spcPts val="1000"/>
              </a:spcAft>
            </a:pPr>
            <a:r>
              <a:rPr lang="ar-JO" sz="3600" b="1" dirty="0" smtClean="0">
                <a:solidFill>
                  <a:srgbClr val="FF8C00"/>
                </a:solidFill>
                <a:ea typeface="Times New Roman"/>
              </a:rPr>
              <a:t>آلية الانفجار البركاني:</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1-</a:t>
            </a:r>
            <a:r>
              <a:rPr lang="ar-JO" sz="800" dirty="0" smtClean="0">
                <a:solidFill>
                  <a:srgbClr val="1E685F"/>
                </a:solidFill>
                <a:ea typeface="Arial"/>
                <a:cs typeface="Times New Roman"/>
              </a:rPr>
              <a:t>  </a:t>
            </a:r>
            <a:r>
              <a:rPr lang="ar-JO" dirty="0" smtClean="0">
                <a:solidFill>
                  <a:srgbClr val="1E685F"/>
                </a:solidFill>
                <a:ea typeface="Times New Roman"/>
              </a:rPr>
              <a:t>يعمل الضغط الهائل في باطن الأرض على زيادة كمية الغازات الذائبة في الماغما.</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2-</a:t>
            </a:r>
            <a:r>
              <a:rPr lang="ar-JO" sz="800" dirty="0" smtClean="0">
                <a:solidFill>
                  <a:srgbClr val="1E685F"/>
                </a:solidFill>
                <a:ea typeface="Arial"/>
                <a:cs typeface="Times New Roman"/>
              </a:rPr>
              <a:t>  </a:t>
            </a:r>
            <a:r>
              <a:rPr lang="ar-JO" dirty="0" smtClean="0">
                <a:solidFill>
                  <a:srgbClr val="1E685F"/>
                </a:solidFill>
                <a:ea typeface="Times New Roman"/>
              </a:rPr>
              <a:t>عندما تندفع الماغما من حجرة الماغما وتقترب من السطح يقل الضغط، ويزداد حجم الغازات بسرعة.</a:t>
            </a:r>
            <a:endParaRPr lang="fr-FR" sz="1800" dirty="0" smtClean="0">
              <a:ea typeface="Calibri"/>
              <a:cs typeface="Arial"/>
            </a:endParaRPr>
          </a:p>
          <a:p>
            <a:pPr marL="586740" indent="-228600">
              <a:lnSpc>
                <a:spcPct val="115000"/>
              </a:lnSpc>
              <a:spcAft>
                <a:spcPts val="1000"/>
              </a:spcAft>
            </a:pPr>
            <a:r>
              <a:rPr lang="ar-JO" dirty="0" smtClean="0">
                <a:solidFill>
                  <a:srgbClr val="1E685F"/>
                </a:solidFill>
                <a:ea typeface="Arial"/>
              </a:rPr>
              <a:t>3-</a:t>
            </a:r>
            <a:r>
              <a:rPr lang="ar-JO" sz="800" dirty="0" smtClean="0">
                <a:solidFill>
                  <a:srgbClr val="1E685F"/>
                </a:solidFill>
                <a:ea typeface="Arial"/>
                <a:cs typeface="Times New Roman"/>
              </a:rPr>
              <a:t>  </a:t>
            </a:r>
            <a:r>
              <a:rPr lang="ar-JO" dirty="0" smtClean="0">
                <a:solidFill>
                  <a:srgbClr val="1E685F"/>
                </a:solidFill>
                <a:ea typeface="Times New Roman"/>
              </a:rPr>
              <a:t>بفعل الزيادة السريعة في حجم الغازات تحدث </a:t>
            </a:r>
            <a:r>
              <a:rPr lang="ar-JO" dirty="0" err="1" smtClean="0">
                <a:solidFill>
                  <a:srgbClr val="1E685F"/>
                </a:solidFill>
                <a:ea typeface="Times New Roman"/>
              </a:rPr>
              <a:t>انفجارات</a:t>
            </a:r>
            <a:r>
              <a:rPr lang="ar-JO" dirty="0" smtClean="0">
                <a:solidFill>
                  <a:srgbClr val="1E685F"/>
                </a:solidFill>
                <a:ea typeface="Times New Roman"/>
              </a:rPr>
              <a:t> عنيفة تؤدي إلى تفتت </a:t>
            </a:r>
            <a:r>
              <a:rPr lang="ar-JO" dirty="0" err="1" smtClean="0">
                <a:solidFill>
                  <a:srgbClr val="1E685F"/>
                </a:solidFill>
                <a:ea typeface="Times New Roman"/>
              </a:rPr>
              <a:t>الصهير</a:t>
            </a:r>
            <a:r>
              <a:rPr lang="ar-JO" dirty="0" smtClean="0">
                <a:solidFill>
                  <a:srgbClr val="1E685F"/>
                </a:solidFill>
                <a:ea typeface="Times New Roman"/>
              </a:rPr>
              <a:t> الصخري إلى قطع تُقذف في الهواء.</a:t>
            </a:r>
            <a:endParaRPr lang="fr-FR" sz="1800" dirty="0" smtClean="0">
              <a:ea typeface="Calibri"/>
              <a:cs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0"/>
            <a:ext cx="8229600" cy="836712"/>
          </a:xfrm>
        </p:spPr>
        <p:txBody>
          <a:bodyPr>
            <a:normAutofit/>
          </a:bodyPr>
          <a:lstStyle/>
          <a:p>
            <a:r>
              <a:rPr lang="ar-JO" sz="3200" b="1" dirty="0" smtClean="0">
                <a:solidFill>
                  <a:srgbClr val="FF0000"/>
                </a:solidFill>
                <a:ea typeface="Times New Roman"/>
              </a:rPr>
              <a:t>أسئلة </a:t>
            </a:r>
            <a:r>
              <a:rPr lang="ar-JO" sz="3200" b="1" dirty="0" err="1" smtClean="0">
                <a:solidFill>
                  <a:srgbClr val="FF0000"/>
                </a:solidFill>
                <a:ea typeface="Times New Roman"/>
              </a:rPr>
              <a:t>الشكل </a:t>
            </a:r>
            <a:r>
              <a:rPr lang="ar-JO" sz="3200" b="1" dirty="0" smtClean="0">
                <a:solidFill>
                  <a:srgbClr val="FF0000"/>
                </a:solidFill>
                <a:ea typeface="Times New Roman"/>
              </a:rPr>
              <a:t>(2-14</a:t>
            </a:r>
            <a:r>
              <a:rPr lang="ar-JO" sz="3200" b="1" dirty="0" err="1" smtClean="0">
                <a:solidFill>
                  <a:srgbClr val="FF0000"/>
                </a:solidFill>
                <a:ea typeface="Times New Roman"/>
              </a:rPr>
              <a:t>):</a:t>
            </a:r>
            <a:endParaRPr lang="fr-FR" sz="3200" dirty="0"/>
          </a:p>
        </p:txBody>
      </p:sp>
      <p:sp>
        <p:nvSpPr>
          <p:cNvPr id="3" name="عنصر نائب للمحتوى 2"/>
          <p:cNvSpPr>
            <a:spLocks noGrp="1"/>
          </p:cNvSpPr>
          <p:nvPr>
            <p:ph idx="1"/>
          </p:nvPr>
        </p:nvSpPr>
        <p:spPr>
          <a:xfrm>
            <a:off x="0" y="764704"/>
            <a:ext cx="9144000" cy="5832648"/>
          </a:xfrm>
        </p:spPr>
        <p:txBody>
          <a:bodyPr>
            <a:normAutofit/>
          </a:bodyPr>
          <a:lstStyle/>
          <a:p>
            <a:pPr marL="360363" indent="-180975">
              <a:lnSpc>
                <a:spcPct val="115000"/>
              </a:lnSpc>
              <a:spcAft>
                <a:spcPts val="1000"/>
              </a:spcAft>
              <a:buNone/>
            </a:pPr>
            <a:r>
              <a:rPr lang="fr-FR" sz="2400" dirty="0" smtClean="0">
                <a:solidFill>
                  <a:srgbClr val="FF0000"/>
                </a:solidFill>
                <a:latin typeface="Symbol"/>
                <a:ea typeface="Symbol"/>
                <a:cs typeface="Symbol"/>
              </a:rPr>
              <a:t>♦</a:t>
            </a:r>
            <a:r>
              <a:rPr lang="ar-JO" sz="400" dirty="0" smtClean="0">
                <a:solidFill>
                  <a:srgbClr val="1E685F"/>
                </a:solidFill>
                <a:ea typeface="Symbol"/>
                <a:cs typeface="Times New Roman"/>
              </a:rPr>
              <a:t>       </a:t>
            </a:r>
            <a:r>
              <a:rPr lang="ar-JO" sz="2400" dirty="0" smtClean="0">
                <a:solidFill>
                  <a:srgbClr val="1E685F"/>
                </a:solidFill>
                <a:ea typeface="Times New Roman"/>
              </a:rPr>
              <a:t>ما نسبة السليكا في كل من الماغما القاعدية </a:t>
            </a:r>
            <a:r>
              <a:rPr lang="ar-JO" sz="2400" dirty="0" err="1" smtClean="0">
                <a:solidFill>
                  <a:srgbClr val="1E685F"/>
                </a:solidFill>
                <a:ea typeface="Times New Roman"/>
              </a:rPr>
              <a:t>والماغما</a:t>
            </a:r>
            <a:r>
              <a:rPr lang="ar-JO" sz="2400" dirty="0" smtClean="0">
                <a:solidFill>
                  <a:srgbClr val="1E685F"/>
                </a:solidFill>
                <a:ea typeface="Times New Roman"/>
              </a:rPr>
              <a:t> الحمضية؟</a:t>
            </a:r>
            <a:endParaRPr lang="fr-FR" sz="1400" dirty="0" smtClean="0">
              <a:ea typeface="Calibri"/>
              <a:cs typeface="Arial"/>
            </a:endParaRPr>
          </a:p>
          <a:p>
            <a:pPr marL="360363" indent="-180975">
              <a:lnSpc>
                <a:spcPct val="115000"/>
              </a:lnSpc>
              <a:spcAft>
                <a:spcPts val="1000"/>
              </a:spcAft>
              <a:buNone/>
            </a:pPr>
            <a:r>
              <a:rPr lang="fr-FR" sz="2400" dirty="0" smtClean="0">
                <a:solidFill>
                  <a:srgbClr val="FF0000"/>
                </a:solidFill>
                <a:latin typeface="Symbol"/>
                <a:ea typeface="Symbol"/>
                <a:cs typeface="Symbol"/>
              </a:rPr>
              <a:t>♦</a:t>
            </a:r>
            <a:r>
              <a:rPr lang="ar-JO" sz="400" dirty="0" smtClean="0">
                <a:solidFill>
                  <a:srgbClr val="1E685F"/>
                </a:solidFill>
                <a:ea typeface="Symbol"/>
                <a:cs typeface="Times New Roman"/>
              </a:rPr>
              <a:t>       </a:t>
            </a:r>
            <a:r>
              <a:rPr lang="ar-JO" sz="2400" dirty="0" smtClean="0">
                <a:solidFill>
                  <a:srgbClr val="1E685F"/>
                </a:solidFill>
                <a:ea typeface="Times New Roman"/>
              </a:rPr>
              <a:t>ما مقدار درجة حرارة كلّ من الماغما الحمضية </a:t>
            </a:r>
            <a:r>
              <a:rPr lang="ar-JO" sz="2400" dirty="0" err="1" smtClean="0">
                <a:solidFill>
                  <a:srgbClr val="1E685F"/>
                </a:solidFill>
                <a:ea typeface="Times New Roman"/>
              </a:rPr>
              <a:t>والماغما</a:t>
            </a:r>
            <a:r>
              <a:rPr lang="ar-JO" sz="2400" dirty="0" smtClean="0">
                <a:solidFill>
                  <a:srgbClr val="1E685F"/>
                </a:solidFill>
                <a:ea typeface="Times New Roman"/>
              </a:rPr>
              <a:t> </a:t>
            </a:r>
            <a:r>
              <a:rPr lang="ar-JO" sz="2400" b="1" dirty="0" smtClean="0">
                <a:solidFill>
                  <a:srgbClr val="FF0000"/>
                </a:solidFill>
                <a:ea typeface="Times New Roman"/>
              </a:rPr>
              <a:t>القاعدية</a:t>
            </a:r>
            <a:r>
              <a:rPr lang="ar-JO" sz="2400" dirty="0" smtClean="0">
                <a:solidFill>
                  <a:srgbClr val="1E685F"/>
                </a:solidFill>
                <a:ea typeface="Times New Roman"/>
              </a:rPr>
              <a:t>؟</a:t>
            </a:r>
            <a:endParaRPr lang="fr-FR" sz="1400" dirty="0" smtClean="0">
              <a:ea typeface="Calibri"/>
              <a:cs typeface="Arial"/>
            </a:endParaRPr>
          </a:p>
          <a:p>
            <a:pPr marL="360363" indent="-180975">
              <a:lnSpc>
                <a:spcPct val="115000"/>
              </a:lnSpc>
              <a:spcAft>
                <a:spcPts val="1000"/>
              </a:spcAft>
              <a:buNone/>
            </a:pPr>
            <a:r>
              <a:rPr lang="fr-FR" sz="2400" dirty="0" smtClean="0">
                <a:solidFill>
                  <a:srgbClr val="FF0000"/>
                </a:solidFill>
                <a:latin typeface="Symbol"/>
                <a:ea typeface="Symbol"/>
                <a:cs typeface="Symbol"/>
              </a:rPr>
              <a:t>♦</a:t>
            </a:r>
            <a:r>
              <a:rPr lang="ar-JO" sz="400" dirty="0" smtClean="0">
                <a:solidFill>
                  <a:srgbClr val="1E685F"/>
                </a:solidFill>
                <a:ea typeface="Symbol"/>
                <a:cs typeface="Times New Roman"/>
              </a:rPr>
              <a:t>       </a:t>
            </a:r>
            <a:r>
              <a:rPr lang="ar-JO" sz="2400" dirty="0" smtClean="0">
                <a:solidFill>
                  <a:srgbClr val="1E685F"/>
                </a:solidFill>
                <a:ea typeface="Times New Roman"/>
              </a:rPr>
              <a:t>صف العلاقة بين لزوجة الماغما وكل من نسبة السليكا ودرجة الحرارة؟</a:t>
            </a:r>
            <a:endParaRPr lang="fr-FR" sz="1400" dirty="0" smtClean="0">
              <a:ea typeface="Calibri"/>
              <a:cs typeface="Arial"/>
            </a:endParaRPr>
          </a:p>
          <a:p>
            <a:pPr marL="360363" indent="-180975">
              <a:lnSpc>
                <a:spcPct val="115000"/>
              </a:lnSpc>
              <a:spcAft>
                <a:spcPts val="1000"/>
              </a:spcAft>
              <a:buNone/>
            </a:pPr>
            <a:r>
              <a:rPr lang="fr-FR" sz="2400" dirty="0" smtClean="0">
                <a:solidFill>
                  <a:srgbClr val="FF0000"/>
                </a:solidFill>
                <a:latin typeface="Symbol"/>
                <a:ea typeface="Symbol"/>
                <a:cs typeface="Symbol"/>
              </a:rPr>
              <a:t>♦</a:t>
            </a:r>
            <a:r>
              <a:rPr lang="ar-JO" sz="400" dirty="0" smtClean="0">
                <a:solidFill>
                  <a:srgbClr val="1E685F"/>
                </a:solidFill>
                <a:ea typeface="Symbol"/>
                <a:cs typeface="Times New Roman"/>
              </a:rPr>
              <a:t>       </a:t>
            </a:r>
            <a:r>
              <a:rPr lang="ar-JO" sz="2400" dirty="0" smtClean="0">
                <a:solidFill>
                  <a:srgbClr val="1E685F"/>
                </a:solidFill>
                <a:ea typeface="Times New Roman"/>
              </a:rPr>
              <a:t>لماذا تنساب </a:t>
            </a:r>
            <a:r>
              <a:rPr lang="ar-JO" sz="2400" dirty="0" err="1" smtClean="0">
                <a:solidFill>
                  <a:srgbClr val="1E685F"/>
                </a:solidFill>
                <a:ea typeface="Times New Roman"/>
              </a:rPr>
              <a:t>اللابة</a:t>
            </a:r>
            <a:r>
              <a:rPr lang="ar-JO" sz="2400" dirty="0" smtClean="0">
                <a:solidFill>
                  <a:srgbClr val="1E685F"/>
                </a:solidFill>
                <a:ea typeface="Times New Roman"/>
              </a:rPr>
              <a:t> المرافقة لبعض البراكين بعيدة عن فوهة </a:t>
            </a:r>
            <a:r>
              <a:rPr lang="ar-JO" sz="2400" dirty="0" err="1" smtClean="0">
                <a:solidFill>
                  <a:srgbClr val="1E685F"/>
                </a:solidFill>
                <a:ea typeface="Times New Roman"/>
              </a:rPr>
              <a:t>البركان؟</a:t>
            </a:r>
            <a:r>
              <a:rPr lang="ar-JO" sz="2400" dirty="0" smtClean="0">
                <a:solidFill>
                  <a:srgbClr val="1E685F"/>
                </a:solidFill>
                <a:ea typeface="Times New Roman"/>
              </a:rPr>
              <a:t> </a:t>
            </a:r>
            <a:endParaRPr lang="fr-FR" sz="1400" dirty="0" smtClean="0">
              <a:ea typeface="Calibri"/>
              <a:cs typeface="Arial"/>
            </a:endParaRPr>
          </a:p>
          <a:p>
            <a:pPr marL="360363" indent="-180975">
              <a:lnSpc>
                <a:spcPct val="115000"/>
              </a:lnSpc>
              <a:spcAft>
                <a:spcPts val="1000"/>
              </a:spcAft>
              <a:buNone/>
            </a:pPr>
            <a:r>
              <a:rPr lang="fr-FR" sz="2400" dirty="0" smtClean="0">
                <a:solidFill>
                  <a:srgbClr val="FF0000"/>
                </a:solidFill>
                <a:latin typeface="Symbol"/>
                <a:ea typeface="Symbol"/>
                <a:cs typeface="Symbol"/>
              </a:rPr>
              <a:t>♦</a:t>
            </a:r>
            <a:r>
              <a:rPr lang="ar-JO" sz="400" dirty="0" smtClean="0">
                <a:solidFill>
                  <a:srgbClr val="1E685F"/>
                </a:solidFill>
                <a:ea typeface="Symbol"/>
                <a:cs typeface="Times New Roman"/>
              </a:rPr>
              <a:t>       </a:t>
            </a:r>
            <a:r>
              <a:rPr lang="ar-JO" sz="2400" dirty="0" smtClean="0">
                <a:solidFill>
                  <a:srgbClr val="1E685F"/>
                </a:solidFill>
                <a:ea typeface="Times New Roman"/>
              </a:rPr>
              <a:t>ماذا تتوقع أن تكون طبيعة الانفجارات البركانية المصاحبة لكل نوعٍ من أنوع الماغما (الحمضية، والقاعدية، والمتوسطة)؟</a:t>
            </a:r>
            <a:endParaRPr lang="fr-FR" sz="1400" dirty="0" smtClean="0">
              <a:ea typeface="Calibri"/>
              <a:cs typeface="Arial"/>
            </a:endParaRPr>
          </a:p>
          <a:p>
            <a:pPr marL="360363" indent="-180975">
              <a:lnSpc>
                <a:spcPct val="115000"/>
              </a:lnSpc>
              <a:spcAft>
                <a:spcPts val="1000"/>
              </a:spcAft>
              <a:buNone/>
            </a:pPr>
            <a:r>
              <a:rPr lang="fr-FR" dirty="0" smtClean="0">
                <a:solidFill>
                  <a:srgbClr val="FF0000"/>
                </a:solidFill>
                <a:latin typeface="Symbol"/>
                <a:ea typeface="Symbol"/>
                <a:cs typeface="Symbol"/>
              </a:rPr>
              <a:t>♦</a:t>
            </a:r>
            <a:r>
              <a:rPr lang="ar-JO" sz="800" dirty="0" smtClean="0">
                <a:solidFill>
                  <a:srgbClr val="1E685F"/>
                </a:solidFill>
                <a:ea typeface="Symbol"/>
                <a:cs typeface="Times New Roman"/>
              </a:rPr>
              <a:t>       </a:t>
            </a:r>
            <a:r>
              <a:rPr lang="ar-JO" dirty="0" smtClean="0">
                <a:solidFill>
                  <a:srgbClr val="1E685F"/>
                </a:solidFill>
                <a:ea typeface="Times New Roman"/>
              </a:rPr>
              <a:t>ما العلاقة بين لزوجة الماغما وطبيعة الانفجارات البركانية؟</a:t>
            </a:r>
            <a:endParaRPr lang="fr-FR" sz="1800" dirty="0" smtClean="0">
              <a:ea typeface="Calibri"/>
              <a:cs typeface="Arial"/>
            </a:endParaRPr>
          </a:p>
          <a:p>
            <a:pPr marL="360363" indent="-180975">
              <a:lnSpc>
                <a:spcPct val="115000"/>
              </a:lnSpc>
              <a:spcAft>
                <a:spcPts val="1000"/>
              </a:spcAft>
              <a:buNone/>
            </a:pPr>
            <a:r>
              <a:rPr lang="fr-FR" dirty="0" smtClean="0">
                <a:solidFill>
                  <a:srgbClr val="FF0000"/>
                </a:solidFill>
                <a:latin typeface="Symbol"/>
                <a:ea typeface="Symbol"/>
                <a:cs typeface="Symbol"/>
              </a:rPr>
              <a:t>♦</a:t>
            </a:r>
            <a:r>
              <a:rPr lang="ar-JO" sz="800" dirty="0" smtClean="0">
                <a:solidFill>
                  <a:srgbClr val="1E685F"/>
                </a:solidFill>
                <a:ea typeface="Symbol"/>
                <a:cs typeface="Times New Roman"/>
              </a:rPr>
              <a:t>       </a:t>
            </a:r>
            <a:r>
              <a:rPr lang="ar-JO" dirty="0" smtClean="0">
                <a:solidFill>
                  <a:srgbClr val="1E685F"/>
                </a:solidFill>
                <a:ea typeface="Times New Roman"/>
              </a:rPr>
              <a:t>كيف تؤثر نسبة السليكا في طبيعة حركة الماغما؟</a:t>
            </a:r>
            <a:endParaRPr lang="fr-FR" sz="1800" dirty="0" smtClean="0">
              <a:ea typeface="Calibri"/>
              <a:cs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0" y="188640"/>
            <a:ext cx="9144000" cy="6480720"/>
          </a:xfrm>
        </p:spPr>
        <p:txBody>
          <a:bodyPr>
            <a:normAutofit fontScale="92500" lnSpcReduction="10000"/>
          </a:bodyPr>
          <a:lstStyle/>
          <a:p>
            <a:pPr algn="ctr"/>
            <a:r>
              <a:rPr lang="ar-SA" sz="4000" b="1" u="sng" dirty="0" smtClean="0">
                <a:solidFill>
                  <a:srgbClr val="FF0000"/>
                </a:solidFill>
              </a:rPr>
              <a:t>الإجابات </a:t>
            </a:r>
            <a:r>
              <a:rPr lang="ar-SA" sz="4000" b="1" u="sng" dirty="0" smtClean="0">
                <a:solidFill>
                  <a:srgbClr val="FF0000"/>
                </a:solidFill>
              </a:rPr>
              <a:t>:</a:t>
            </a:r>
          </a:p>
          <a:p>
            <a:pPr algn="ctr"/>
            <a:endParaRPr lang="ar-SA" sz="4000" b="1" u="sng" dirty="0">
              <a:solidFill>
                <a:srgbClr val="FF0000"/>
              </a:solidFill>
            </a:endParaRPr>
          </a:p>
          <a:p>
            <a:pPr>
              <a:buNone/>
            </a:pPr>
            <a:r>
              <a:rPr lang="ar-SA" sz="2800" dirty="0" smtClean="0"/>
              <a:t>1- </a:t>
            </a:r>
            <a:r>
              <a:rPr lang="ar-JO" sz="2800" dirty="0" smtClean="0">
                <a:solidFill>
                  <a:srgbClr val="1E685F"/>
                </a:solidFill>
                <a:ea typeface="Times New Roman"/>
              </a:rPr>
              <a:t>تتراوح نسبة السليكا في الماغما القاعدية (45 - 55)%، وفي الحمضية أكبر من أو يساوي (65)%. </a:t>
            </a:r>
            <a:endParaRPr lang="fr-FR" sz="2800" dirty="0" smtClean="0"/>
          </a:p>
          <a:p>
            <a:pPr>
              <a:buNone/>
            </a:pPr>
            <a:r>
              <a:rPr lang="ar-SA" sz="2800" dirty="0" err="1" smtClean="0"/>
              <a:t>2-</a:t>
            </a:r>
            <a:r>
              <a:rPr lang="ar-SA" sz="2800" dirty="0" smtClean="0"/>
              <a:t> </a:t>
            </a:r>
            <a:r>
              <a:rPr lang="ar-JO" sz="2800" dirty="0" smtClean="0">
                <a:solidFill>
                  <a:srgbClr val="1E685F"/>
                </a:solidFill>
                <a:ea typeface="Times New Roman"/>
              </a:rPr>
              <a:t>تصل في الحمضية </a:t>
            </a:r>
            <a:r>
              <a:rPr lang="ar-JO" sz="2800" dirty="0" err="1" smtClean="0">
                <a:solidFill>
                  <a:srgbClr val="1E685F"/>
                </a:solidFill>
                <a:ea typeface="Times New Roman"/>
              </a:rPr>
              <a:t>إلى </a:t>
            </a:r>
            <a:r>
              <a:rPr lang="ar-JO" sz="2800" dirty="0" smtClean="0">
                <a:solidFill>
                  <a:srgbClr val="1E685F"/>
                </a:solidFill>
                <a:ea typeface="Times New Roman"/>
              </a:rPr>
              <a:t>(700) </a:t>
            </a:r>
            <a:r>
              <a:rPr lang="ar-JO" sz="2800" baseline="30000" dirty="0" err="1" smtClean="0">
                <a:solidFill>
                  <a:srgbClr val="1E685F"/>
                </a:solidFill>
                <a:ea typeface="Times New Roman"/>
              </a:rPr>
              <a:t>ه</a:t>
            </a:r>
            <a:r>
              <a:rPr lang="ar-JO" sz="2800" dirty="0" err="1" smtClean="0">
                <a:solidFill>
                  <a:srgbClr val="1E685F"/>
                </a:solidFill>
                <a:ea typeface="Times New Roman"/>
              </a:rPr>
              <a:t>س</a:t>
            </a:r>
            <a:r>
              <a:rPr lang="ar-JO" sz="2800" dirty="0" smtClean="0">
                <a:solidFill>
                  <a:srgbClr val="1E685F"/>
                </a:solidFill>
                <a:ea typeface="Times New Roman"/>
              </a:rPr>
              <a:t>، وفي القاعدية فتصل </a:t>
            </a:r>
            <a:r>
              <a:rPr lang="ar-JO" sz="2800" dirty="0" err="1" smtClean="0">
                <a:solidFill>
                  <a:srgbClr val="1E685F"/>
                </a:solidFill>
                <a:ea typeface="Times New Roman"/>
              </a:rPr>
              <a:t>إلى </a:t>
            </a:r>
            <a:r>
              <a:rPr lang="ar-JO" sz="2800" dirty="0" smtClean="0">
                <a:solidFill>
                  <a:srgbClr val="1E685F"/>
                </a:solidFill>
                <a:ea typeface="Times New Roman"/>
              </a:rPr>
              <a:t>(1200) </a:t>
            </a:r>
            <a:r>
              <a:rPr lang="ar-JO" sz="2800" baseline="30000" dirty="0" err="1" smtClean="0">
                <a:solidFill>
                  <a:srgbClr val="1E685F"/>
                </a:solidFill>
                <a:ea typeface="Times New Roman"/>
              </a:rPr>
              <a:t>ه</a:t>
            </a:r>
            <a:r>
              <a:rPr lang="ar-JO" sz="2800" dirty="0" err="1" smtClean="0">
                <a:solidFill>
                  <a:srgbClr val="1E685F"/>
                </a:solidFill>
                <a:ea typeface="Times New Roman"/>
              </a:rPr>
              <a:t>س.</a:t>
            </a:r>
            <a:endParaRPr lang="fr-FR" sz="2800" dirty="0" smtClean="0">
              <a:ea typeface="Calibri"/>
              <a:cs typeface="Arial"/>
            </a:endParaRPr>
          </a:p>
          <a:p>
            <a:pPr>
              <a:buNone/>
            </a:pPr>
            <a:r>
              <a:rPr lang="ar-SA" sz="2800" dirty="0" err="1" smtClean="0"/>
              <a:t>3-</a:t>
            </a:r>
            <a:r>
              <a:rPr lang="ar-SA" sz="2800" dirty="0" smtClean="0"/>
              <a:t> </a:t>
            </a:r>
            <a:r>
              <a:rPr lang="ar-JO" sz="2800" dirty="0" smtClean="0">
                <a:solidFill>
                  <a:srgbClr val="1E685F"/>
                </a:solidFill>
                <a:ea typeface="Times New Roman"/>
              </a:rPr>
              <a:t>تزداد اللزوجة كلما زادت نسبة </a:t>
            </a:r>
            <a:r>
              <a:rPr lang="ar-JO" sz="2800" dirty="0" err="1" smtClean="0">
                <a:solidFill>
                  <a:srgbClr val="1E685F"/>
                </a:solidFill>
                <a:ea typeface="Times New Roman"/>
              </a:rPr>
              <a:t>السليكا</a:t>
            </a:r>
            <a:r>
              <a:rPr lang="ar-JO" sz="2800" dirty="0" smtClean="0">
                <a:solidFill>
                  <a:srgbClr val="1E685F"/>
                </a:solidFill>
                <a:ea typeface="Times New Roman"/>
              </a:rPr>
              <a:t>، وتقل اللزوجة بزيادة درجة الحرارة.</a:t>
            </a:r>
            <a:endParaRPr lang="fr-FR" sz="2800" dirty="0" smtClean="0">
              <a:ea typeface="Calibri"/>
              <a:cs typeface="Arial"/>
            </a:endParaRPr>
          </a:p>
          <a:p>
            <a:pPr>
              <a:buNone/>
            </a:pPr>
            <a:r>
              <a:rPr lang="ar-SA" sz="2800" dirty="0" err="1" smtClean="0"/>
              <a:t>4-</a:t>
            </a:r>
            <a:r>
              <a:rPr lang="ar-SA" sz="2800" dirty="0" smtClean="0"/>
              <a:t> </a:t>
            </a:r>
            <a:r>
              <a:rPr lang="ar-JO" sz="2800" dirty="0" smtClean="0">
                <a:solidFill>
                  <a:srgbClr val="1E685F"/>
                </a:solidFill>
                <a:ea typeface="Times New Roman"/>
              </a:rPr>
              <a:t>لأن لزوجتها قليلة بسبب نسبة </a:t>
            </a:r>
            <a:r>
              <a:rPr lang="ar-JO" sz="2800" dirty="0" err="1" smtClean="0">
                <a:solidFill>
                  <a:srgbClr val="1E685F"/>
                </a:solidFill>
                <a:ea typeface="Times New Roman"/>
              </a:rPr>
              <a:t>السليكا</a:t>
            </a:r>
            <a:r>
              <a:rPr lang="ar-JO" sz="2800" dirty="0" smtClean="0">
                <a:solidFill>
                  <a:srgbClr val="1E685F"/>
                </a:solidFill>
                <a:ea typeface="Times New Roman"/>
              </a:rPr>
              <a:t> القليلة، وارتفاع درجة حرارتها.</a:t>
            </a:r>
            <a:endParaRPr lang="fr-FR" sz="2800" dirty="0" smtClean="0"/>
          </a:p>
          <a:p>
            <a:pPr>
              <a:buNone/>
            </a:pPr>
            <a:r>
              <a:rPr lang="ar-SA" sz="2800" dirty="0" err="1" smtClean="0"/>
              <a:t>5-</a:t>
            </a:r>
            <a:r>
              <a:rPr lang="ar-SA" sz="2800" dirty="0" smtClean="0"/>
              <a:t> </a:t>
            </a:r>
            <a:r>
              <a:rPr lang="ar-JO" sz="2800" dirty="0" smtClean="0">
                <a:solidFill>
                  <a:srgbClr val="1E685F"/>
                </a:solidFill>
                <a:ea typeface="Times New Roman"/>
              </a:rPr>
              <a:t>الماغما الحمضية تنتج براكين عنيفة، والقاعدية تنتج براكين غير عنيفة، والمتوسطة تنتج براكين متوسطة الاندفاعية.</a:t>
            </a:r>
            <a:r>
              <a:rPr lang="ar-SA" sz="2800" dirty="0" smtClean="0">
                <a:solidFill>
                  <a:srgbClr val="1E685F"/>
                </a:solidFill>
                <a:ea typeface="Times New Roman"/>
              </a:rPr>
              <a:t> </a:t>
            </a:r>
            <a:endParaRPr lang="fr-FR" sz="2800" dirty="0" smtClean="0">
              <a:ea typeface="Calibri"/>
              <a:cs typeface="Arial"/>
            </a:endParaRPr>
          </a:p>
          <a:p>
            <a:pPr>
              <a:buNone/>
            </a:pPr>
            <a:r>
              <a:rPr lang="ar-SA" sz="2800" dirty="0" err="1" smtClean="0">
                <a:solidFill>
                  <a:srgbClr val="1E685F"/>
                </a:solidFill>
                <a:ea typeface="Times New Roman"/>
              </a:rPr>
              <a:t>6-</a:t>
            </a:r>
            <a:r>
              <a:rPr lang="ar-SA" sz="2800" dirty="0" smtClean="0">
                <a:solidFill>
                  <a:srgbClr val="1E685F"/>
                </a:solidFill>
                <a:ea typeface="Times New Roman"/>
              </a:rPr>
              <a:t> </a:t>
            </a:r>
            <a:r>
              <a:rPr lang="ar-JO" sz="2800" dirty="0" smtClean="0">
                <a:solidFill>
                  <a:srgbClr val="1E685F"/>
                </a:solidFill>
                <a:ea typeface="Times New Roman"/>
              </a:rPr>
              <a:t>كلما زادت لزوجة الماغما نتج عنها انفجارات عنيفة، وكلما قلت لزوجة الماغما نتج عنها انفجارات غير عنيفة.</a:t>
            </a:r>
            <a:endParaRPr lang="fr-FR" sz="2800" dirty="0" smtClean="0">
              <a:solidFill>
                <a:srgbClr val="1E685F"/>
              </a:solidFill>
              <a:ea typeface="Times New Roman"/>
            </a:endParaRPr>
          </a:p>
          <a:p>
            <a:pPr>
              <a:buNone/>
            </a:pPr>
            <a:r>
              <a:rPr lang="ar-SA" sz="2800" dirty="0" err="1" smtClean="0">
                <a:solidFill>
                  <a:srgbClr val="1E685F"/>
                </a:solidFill>
                <a:ea typeface="Times New Roman"/>
              </a:rPr>
              <a:t>7-</a:t>
            </a:r>
            <a:r>
              <a:rPr lang="ar-SA" sz="2800" dirty="0" smtClean="0">
                <a:solidFill>
                  <a:srgbClr val="1E685F"/>
                </a:solidFill>
                <a:ea typeface="Times New Roman"/>
              </a:rPr>
              <a:t> </a:t>
            </a:r>
            <a:r>
              <a:rPr lang="ar-JO" sz="2800" dirty="0" smtClean="0">
                <a:solidFill>
                  <a:srgbClr val="1E685F"/>
                </a:solidFill>
                <a:ea typeface="Times New Roman"/>
              </a:rPr>
              <a:t>عندما تق نسبة السليكا ينتج عنها براكين ذات لزوجة قليلة، لذا فإنها تنساب لعدة كيلومترات، وعند زيادة نسبة السليكا في الماغما فإنه ينتج عنها براكين ذات لزوجة مرتفعة، لذا فإنها تنساب لمسافاتٍ محدودة.</a:t>
            </a:r>
            <a:endParaRPr lang="fr-FR" sz="2800" dirty="0" smtClean="0">
              <a:solidFill>
                <a:srgbClr val="1E685F"/>
              </a:solidFill>
              <a:ea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9552" y="0"/>
            <a:ext cx="8229600" cy="1143000"/>
          </a:xfrm>
        </p:spPr>
        <p:txBody>
          <a:bodyPr>
            <a:normAutofit/>
          </a:bodyPr>
          <a:lstStyle/>
          <a:p>
            <a:r>
              <a:rPr lang="ar-JO" b="1" dirty="0" smtClean="0">
                <a:solidFill>
                  <a:srgbClr val="FF0000"/>
                </a:solidFill>
                <a:ea typeface="Times New Roman"/>
              </a:rPr>
              <a:t>ثالثاً: الأشكال الأرضية للبراكين</a:t>
            </a:r>
            <a:endParaRPr lang="fr-FR" dirty="0"/>
          </a:p>
        </p:txBody>
      </p:sp>
      <p:sp>
        <p:nvSpPr>
          <p:cNvPr id="3" name="عنصر نائب للمحتوى 2"/>
          <p:cNvSpPr>
            <a:spLocks noGrp="1"/>
          </p:cNvSpPr>
          <p:nvPr>
            <p:ph idx="1"/>
          </p:nvPr>
        </p:nvSpPr>
        <p:spPr>
          <a:xfrm>
            <a:off x="457200" y="1052736"/>
            <a:ext cx="8229600" cy="5616624"/>
          </a:xfrm>
        </p:spPr>
        <p:txBody>
          <a:bodyPr>
            <a:normAutofit fontScale="85000" lnSpcReduction="20000"/>
          </a:bodyPr>
          <a:lstStyle/>
          <a:p>
            <a:pPr>
              <a:lnSpc>
                <a:spcPct val="115000"/>
              </a:lnSpc>
              <a:spcAft>
                <a:spcPts val="1000"/>
              </a:spcAft>
            </a:pPr>
            <a:r>
              <a:rPr lang="ar-JO" b="1" dirty="0" smtClean="0">
                <a:solidFill>
                  <a:srgbClr val="1E685F"/>
                </a:solidFill>
                <a:ea typeface="Times New Roman"/>
              </a:rPr>
              <a:t>تصنف البراكين إلى اعتماداً على شكلها والنشاطات المصاحبة لها إلى أربعة أصناف، هي:</a:t>
            </a:r>
            <a:endParaRPr lang="ar-SA" b="1" dirty="0" smtClean="0">
              <a:solidFill>
                <a:srgbClr val="1E685F"/>
              </a:solidFill>
              <a:ea typeface="Times New Roman"/>
            </a:endParaRPr>
          </a:p>
          <a:p>
            <a:pPr>
              <a:lnSpc>
                <a:spcPct val="115000"/>
              </a:lnSpc>
              <a:spcAft>
                <a:spcPts val="1000"/>
              </a:spcAft>
            </a:pPr>
            <a:r>
              <a:rPr lang="ar-JO" b="1" dirty="0" smtClean="0">
                <a:solidFill>
                  <a:srgbClr val="1E685F"/>
                </a:solidFill>
                <a:ea typeface="Times New Roman"/>
              </a:rPr>
              <a:t>أولاً</a:t>
            </a:r>
            <a:r>
              <a:rPr lang="ar-JO" b="1" dirty="0" smtClean="0">
                <a:solidFill>
                  <a:srgbClr val="1E685F"/>
                </a:solidFill>
                <a:ea typeface="Times New Roman"/>
              </a:rPr>
              <a:t>: البراكين المخروطية (براكين </a:t>
            </a:r>
            <a:r>
              <a:rPr lang="ar-JO" b="1" dirty="0" err="1" smtClean="0">
                <a:solidFill>
                  <a:srgbClr val="1E685F"/>
                </a:solidFill>
                <a:ea typeface="Times New Roman"/>
              </a:rPr>
              <a:t>الفتاتيات</a:t>
            </a:r>
            <a:r>
              <a:rPr lang="ar-JO" b="1" dirty="0" smtClean="0">
                <a:solidFill>
                  <a:srgbClr val="1E685F"/>
                </a:solidFill>
                <a:ea typeface="Times New Roman"/>
              </a:rPr>
              <a:t>)</a:t>
            </a:r>
            <a:r>
              <a:rPr lang="ar-SA" dirty="0">
                <a:solidFill>
                  <a:srgbClr val="1E685F"/>
                </a:solidFill>
                <a:ea typeface="Times New Roman"/>
              </a:rPr>
              <a:t> وتمتاز </a:t>
            </a:r>
            <a:r>
              <a:rPr lang="ar-SA" dirty="0" err="1">
                <a:solidFill>
                  <a:srgbClr val="1E685F"/>
                </a:solidFill>
                <a:ea typeface="Times New Roman"/>
              </a:rPr>
              <a:t>بأنها :</a:t>
            </a:r>
            <a:endParaRPr lang="ar-SA" dirty="0">
              <a:solidFill>
                <a:srgbClr val="1E685F"/>
              </a:solidFill>
              <a:ea typeface="Times New Roman"/>
            </a:endParaRPr>
          </a:p>
          <a:p>
            <a:pPr marL="514350" indent="-514350">
              <a:lnSpc>
                <a:spcPct val="115000"/>
              </a:lnSpc>
              <a:spcAft>
                <a:spcPts val="1000"/>
              </a:spcAft>
              <a:buFont typeface="+mj-lt"/>
              <a:buAutoNum type="arabicPeriod"/>
            </a:pPr>
            <a:r>
              <a:rPr lang="ar-SA" dirty="0">
                <a:solidFill>
                  <a:srgbClr val="1E685F"/>
                </a:solidFill>
                <a:ea typeface="Times New Roman"/>
              </a:rPr>
              <a:t> براكين صغيرة نسبياً </a:t>
            </a:r>
            <a:endParaRPr lang="ar-SA" dirty="0" smtClean="0">
              <a:solidFill>
                <a:srgbClr val="1E685F"/>
              </a:solidFill>
              <a:ea typeface="Times New Roman"/>
            </a:endParaRPr>
          </a:p>
          <a:p>
            <a:pPr marL="514350" indent="-514350">
              <a:lnSpc>
                <a:spcPct val="115000"/>
              </a:lnSpc>
              <a:spcAft>
                <a:spcPts val="1000"/>
              </a:spcAft>
              <a:buFont typeface="+mj-lt"/>
              <a:buAutoNum type="arabicPeriod"/>
            </a:pPr>
            <a:r>
              <a:rPr lang="ar-SA" dirty="0">
                <a:solidFill>
                  <a:srgbClr val="1E685F"/>
                </a:solidFill>
                <a:ea typeface="Times New Roman"/>
              </a:rPr>
              <a:t>شديدة الانحدار </a:t>
            </a:r>
          </a:p>
          <a:p>
            <a:pPr marL="514350" indent="-514350">
              <a:lnSpc>
                <a:spcPct val="115000"/>
              </a:lnSpc>
              <a:spcAft>
                <a:spcPts val="1000"/>
              </a:spcAft>
              <a:buFont typeface="+mj-lt"/>
              <a:buAutoNum type="arabicPeriod"/>
            </a:pPr>
            <a:r>
              <a:rPr lang="ar-SA" dirty="0">
                <a:solidFill>
                  <a:srgbClr val="1E685F"/>
                </a:solidFill>
                <a:ea typeface="Times New Roman"/>
              </a:rPr>
              <a:t>تقذف المقذوفات الصلبة والرماد البركاني ليتجمع الفتات حول فوهة البركان </a:t>
            </a:r>
          </a:p>
          <a:p>
            <a:pPr>
              <a:lnSpc>
                <a:spcPct val="115000"/>
              </a:lnSpc>
              <a:spcAft>
                <a:spcPts val="1000"/>
              </a:spcAft>
            </a:pPr>
            <a:r>
              <a:rPr lang="ar-SA" b="1" dirty="0">
                <a:solidFill>
                  <a:srgbClr val="1E685F"/>
                </a:solidFill>
                <a:ea typeface="Times New Roman"/>
              </a:rPr>
              <a:t>ومن الامثلة عليها  :</a:t>
            </a:r>
          </a:p>
          <a:p>
            <a:pPr>
              <a:lnSpc>
                <a:spcPct val="115000"/>
              </a:lnSpc>
              <a:spcAft>
                <a:spcPts val="1000"/>
              </a:spcAft>
            </a:pPr>
            <a:r>
              <a:rPr lang="ar-SA" dirty="0">
                <a:solidFill>
                  <a:srgbClr val="1E685F"/>
                </a:solidFill>
                <a:ea typeface="Times New Roman"/>
              </a:rPr>
              <a:t>بركا </a:t>
            </a:r>
            <a:r>
              <a:rPr lang="ar-SA" dirty="0" err="1">
                <a:solidFill>
                  <a:srgbClr val="1E685F"/>
                </a:solidFill>
                <a:ea typeface="Times New Roman"/>
              </a:rPr>
              <a:t>باريكوتين</a:t>
            </a:r>
            <a:r>
              <a:rPr lang="ar-SA" dirty="0">
                <a:solidFill>
                  <a:srgbClr val="1E685F"/>
                </a:solidFill>
                <a:ea typeface="Times New Roman"/>
              </a:rPr>
              <a:t> في المكسيك </a:t>
            </a:r>
          </a:p>
          <a:p>
            <a:pPr>
              <a:lnSpc>
                <a:spcPct val="115000"/>
              </a:lnSpc>
              <a:spcAft>
                <a:spcPts val="1000"/>
              </a:spcAft>
            </a:pPr>
            <a:r>
              <a:rPr lang="ar-SA" dirty="0">
                <a:solidFill>
                  <a:srgbClr val="1E685F"/>
                </a:solidFill>
                <a:ea typeface="Times New Roman"/>
              </a:rPr>
              <a:t>بركان تل الارتين في البادية الشمالية في </a:t>
            </a:r>
            <a:r>
              <a:rPr lang="ar-SA" dirty="0" smtClean="0">
                <a:solidFill>
                  <a:srgbClr val="1E685F"/>
                </a:solidFill>
                <a:ea typeface="Times New Roman"/>
              </a:rPr>
              <a:t>الاردن</a:t>
            </a:r>
            <a:endParaRPr lang="ar-SA" dirty="0">
              <a:solidFill>
                <a:srgbClr val="1E685F"/>
              </a:solidFill>
              <a:ea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67544" y="0"/>
            <a:ext cx="8229600" cy="1143000"/>
          </a:xfrm>
        </p:spPr>
        <p:txBody>
          <a:bodyPr>
            <a:normAutofit/>
          </a:bodyPr>
          <a:lstStyle/>
          <a:p>
            <a:r>
              <a:rPr lang="ar-JO" b="1" dirty="0" smtClean="0">
                <a:solidFill>
                  <a:srgbClr val="FF0000"/>
                </a:solidFill>
                <a:ea typeface="Times New Roman"/>
              </a:rPr>
              <a:t>ثالثاً: البراكين المركبة</a:t>
            </a:r>
            <a:endParaRPr lang="fr-FR" dirty="0">
              <a:solidFill>
                <a:srgbClr val="FF0000"/>
              </a:solidFill>
            </a:endParaRPr>
          </a:p>
        </p:txBody>
      </p:sp>
      <p:sp>
        <p:nvSpPr>
          <p:cNvPr id="3" name="عنصر نائب للمحتوى 2"/>
          <p:cNvSpPr>
            <a:spLocks noGrp="1"/>
          </p:cNvSpPr>
          <p:nvPr>
            <p:ph idx="1"/>
          </p:nvPr>
        </p:nvSpPr>
        <p:spPr>
          <a:xfrm>
            <a:off x="0" y="1124744"/>
            <a:ext cx="9144000" cy="5544616"/>
          </a:xfrm>
        </p:spPr>
        <p:txBody>
          <a:bodyPr>
            <a:normAutofit fontScale="92500" lnSpcReduction="10000"/>
          </a:bodyPr>
          <a:lstStyle/>
          <a:p>
            <a:pPr>
              <a:lnSpc>
                <a:spcPct val="115000"/>
              </a:lnSpc>
              <a:spcAft>
                <a:spcPts val="1000"/>
              </a:spcAft>
            </a:pPr>
            <a:r>
              <a:rPr lang="ar-SA" dirty="0" smtClean="0">
                <a:solidFill>
                  <a:srgbClr val="1E685F"/>
                </a:solidFill>
                <a:ea typeface="Times New Roman"/>
              </a:rPr>
              <a:t>براكين تنتج من تعاقب انسيابات اللابة مع الفتات البركاني </a:t>
            </a:r>
            <a:r>
              <a:rPr lang="ar-SA" dirty="0" smtClean="0">
                <a:solidFill>
                  <a:srgbClr val="1E685F"/>
                </a:solidFill>
                <a:ea typeface="Times New Roman"/>
              </a:rPr>
              <a:t>اوصافه </a:t>
            </a:r>
          </a:p>
          <a:p>
            <a:pPr marL="514350" indent="-514350">
              <a:lnSpc>
                <a:spcPct val="115000"/>
              </a:lnSpc>
              <a:spcAft>
                <a:spcPts val="1000"/>
              </a:spcAft>
              <a:buFont typeface="+mj-lt"/>
              <a:buAutoNum type="arabicPeriod"/>
            </a:pPr>
            <a:r>
              <a:rPr lang="ar-SA" dirty="0" smtClean="0">
                <a:solidFill>
                  <a:srgbClr val="1E685F"/>
                </a:solidFill>
                <a:ea typeface="Times New Roman"/>
              </a:rPr>
              <a:t>تكون </a:t>
            </a:r>
            <a:r>
              <a:rPr lang="ar-SA" dirty="0" smtClean="0">
                <a:solidFill>
                  <a:srgbClr val="1E685F"/>
                </a:solidFill>
                <a:ea typeface="Times New Roman"/>
              </a:rPr>
              <a:t>متوسطة الحموضة </a:t>
            </a:r>
            <a:endParaRPr lang="ar-SA" dirty="0" smtClean="0">
              <a:solidFill>
                <a:srgbClr val="1E685F"/>
              </a:solidFill>
              <a:ea typeface="Times New Roman"/>
            </a:endParaRPr>
          </a:p>
          <a:p>
            <a:pPr marL="514350" indent="-514350">
              <a:lnSpc>
                <a:spcPct val="115000"/>
              </a:lnSpc>
              <a:spcAft>
                <a:spcPts val="1000"/>
              </a:spcAft>
              <a:buFont typeface="+mj-lt"/>
              <a:buAutoNum type="arabicPeriod"/>
            </a:pPr>
            <a:r>
              <a:rPr lang="ar-SA" dirty="0" smtClean="0">
                <a:solidFill>
                  <a:srgbClr val="1E685F"/>
                </a:solidFill>
                <a:ea typeface="Times New Roman"/>
              </a:rPr>
              <a:t>ذات </a:t>
            </a:r>
            <a:r>
              <a:rPr lang="ar-SA" dirty="0" smtClean="0">
                <a:solidFill>
                  <a:srgbClr val="1E685F"/>
                </a:solidFill>
                <a:ea typeface="Times New Roman"/>
              </a:rPr>
              <a:t>لزوجة متوسطة الى مرتفعة </a:t>
            </a:r>
            <a:endParaRPr lang="ar-SA" dirty="0" smtClean="0">
              <a:solidFill>
                <a:srgbClr val="1E685F"/>
              </a:solidFill>
              <a:ea typeface="Times New Roman"/>
            </a:endParaRPr>
          </a:p>
          <a:p>
            <a:pPr marL="514350" indent="-514350">
              <a:lnSpc>
                <a:spcPct val="115000"/>
              </a:lnSpc>
              <a:spcAft>
                <a:spcPts val="1000"/>
              </a:spcAft>
              <a:buFont typeface="+mj-lt"/>
              <a:buAutoNum type="arabicPeriod"/>
            </a:pPr>
            <a:r>
              <a:rPr lang="ar-SA" dirty="0" smtClean="0">
                <a:solidFill>
                  <a:srgbClr val="1E685F"/>
                </a:solidFill>
                <a:ea typeface="Times New Roman"/>
              </a:rPr>
              <a:t>تعمل </a:t>
            </a:r>
            <a:r>
              <a:rPr lang="ar-SA" dirty="0" smtClean="0">
                <a:solidFill>
                  <a:srgbClr val="1E685F"/>
                </a:solidFill>
                <a:ea typeface="Times New Roman"/>
              </a:rPr>
              <a:t>على اغلاق قناة البركان وتتسبب بحدوث انفجارات بركانية </a:t>
            </a:r>
            <a:endParaRPr lang="ar-SA" dirty="0" smtClean="0">
              <a:solidFill>
                <a:srgbClr val="1E685F"/>
              </a:solidFill>
              <a:ea typeface="Times New Roman"/>
            </a:endParaRPr>
          </a:p>
          <a:p>
            <a:pPr marL="514350" indent="-514350">
              <a:lnSpc>
                <a:spcPct val="115000"/>
              </a:lnSpc>
              <a:spcAft>
                <a:spcPts val="1000"/>
              </a:spcAft>
              <a:buFont typeface="+mj-lt"/>
              <a:buAutoNum type="arabicPeriod"/>
            </a:pPr>
            <a:r>
              <a:rPr lang="ar-SA" dirty="0" smtClean="0">
                <a:solidFill>
                  <a:srgbClr val="1E685F"/>
                </a:solidFill>
                <a:ea typeface="Times New Roman"/>
              </a:rPr>
              <a:t>تتراكم </a:t>
            </a:r>
            <a:r>
              <a:rPr lang="ar-SA" dirty="0" smtClean="0">
                <a:solidFill>
                  <a:srgbClr val="1E685F"/>
                </a:solidFill>
                <a:ea typeface="Times New Roman"/>
              </a:rPr>
              <a:t>فوق بعضها وهكذا </a:t>
            </a:r>
            <a:r>
              <a:rPr lang="ar-SA" dirty="0" smtClean="0">
                <a:solidFill>
                  <a:srgbClr val="1E685F"/>
                </a:solidFill>
                <a:ea typeface="Times New Roman"/>
              </a:rPr>
              <a:t>مكونه </a:t>
            </a:r>
            <a:r>
              <a:rPr lang="ar-SA" dirty="0" smtClean="0">
                <a:solidFill>
                  <a:srgbClr val="1E685F"/>
                </a:solidFill>
                <a:ea typeface="Times New Roman"/>
              </a:rPr>
              <a:t>جسم هذا البركان , </a:t>
            </a:r>
            <a:endParaRPr lang="ar-SA" dirty="0" smtClean="0">
              <a:solidFill>
                <a:srgbClr val="1E685F"/>
              </a:solidFill>
              <a:ea typeface="Times New Roman"/>
            </a:endParaRPr>
          </a:p>
          <a:p>
            <a:pPr>
              <a:lnSpc>
                <a:spcPct val="115000"/>
              </a:lnSpc>
              <a:spcAft>
                <a:spcPts val="1000"/>
              </a:spcAft>
            </a:pPr>
            <a:r>
              <a:rPr lang="ar-SA" dirty="0" smtClean="0">
                <a:solidFill>
                  <a:srgbClr val="1E685F"/>
                </a:solidFill>
                <a:ea typeface="Times New Roman"/>
              </a:rPr>
              <a:t>وتمتاز </a:t>
            </a:r>
            <a:r>
              <a:rPr lang="ar-SA" dirty="0" smtClean="0">
                <a:solidFill>
                  <a:srgbClr val="1E685F"/>
                </a:solidFill>
                <a:ea typeface="Times New Roman"/>
              </a:rPr>
              <a:t>بأنها :         </a:t>
            </a:r>
          </a:p>
          <a:p>
            <a:pPr>
              <a:lnSpc>
                <a:spcPct val="115000"/>
              </a:lnSpc>
              <a:spcAft>
                <a:spcPts val="1000"/>
              </a:spcAft>
            </a:pPr>
            <a:r>
              <a:rPr lang="ar-SA" dirty="0" smtClean="0">
                <a:solidFill>
                  <a:srgbClr val="1E685F"/>
                </a:solidFill>
                <a:ea typeface="Times New Roman"/>
              </a:rPr>
              <a:t>شكل مخروطي متوسط الانحدار  </a:t>
            </a:r>
            <a:endParaRPr lang="fr-FR" sz="1800" dirty="0" smtClean="0">
              <a:ea typeface="Calibri"/>
              <a:cs typeface="Arial"/>
            </a:endParaRPr>
          </a:p>
          <a:p>
            <a:pPr>
              <a:lnSpc>
                <a:spcPct val="115000"/>
              </a:lnSpc>
              <a:spcAft>
                <a:spcPts val="1000"/>
              </a:spcAft>
            </a:pPr>
            <a:r>
              <a:rPr lang="ar-SA" dirty="0" smtClean="0">
                <a:solidFill>
                  <a:srgbClr val="1E685F"/>
                </a:solidFill>
                <a:ea typeface="Times New Roman"/>
              </a:rPr>
              <a:t>ومن الامثلة عليه بركان جبل فيزوف في ايطاليا </a:t>
            </a:r>
            <a:r>
              <a:rPr lang="ar-SA" dirty="0" smtClean="0">
                <a:solidFill>
                  <a:srgbClr val="1E685F"/>
                </a:solidFill>
                <a:ea typeface="Times New Roman"/>
              </a:rPr>
              <a:t>وجبل فوجي في اليابان</a:t>
            </a:r>
            <a:endParaRPr lang="ar-SA" dirty="0" smtClean="0">
              <a:solidFill>
                <a:srgbClr val="1E685F"/>
              </a:solidFill>
              <a:ea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ar-JO" b="1" dirty="0" smtClean="0">
                <a:solidFill>
                  <a:srgbClr val="FF0000"/>
                </a:solidFill>
                <a:ea typeface="Times New Roman"/>
              </a:rPr>
              <a:t>ثانياً: براكين الدروع</a:t>
            </a:r>
            <a:endParaRPr lang="fr-FR" dirty="0">
              <a:solidFill>
                <a:srgbClr val="FF0000"/>
              </a:solidFill>
            </a:endParaRPr>
          </a:p>
        </p:txBody>
      </p:sp>
      <p:sp>
        <p:nvSpPr>
          <p:cNvPr id="3" name="عنصر نائب للمحتوى 2"/>
          <p:cNvSpPr>
            <a:spLocks noGrp="1"/>
          </p:cNvSpPr>
          <p:nvPr>
            <p:ph idx="1"/>
          </p:nvPr>
        </p:nvSpPr>
        <p:spPr>
          <a:xfrm>
            <a:off x="457200" y="1600200"/>
            <a:ext cx="8229600" cy="4925144"/>
          </a:xfrm>
        </p:spPr>
        <p:txBody>
          <a:bodyPr>
            <a:normAutofit lnSpcReduction="10000"/>
          </a:bodyPr>
          <a:lstStyle/>
          <a:p>
            <a:pPr>
              <a:lnSpc>
                <a:spcPct val="115000"/>
              </a:lnSpc>
              <a:spcAft>
                <a:spcPts val="1000"/>
              </a:spcAft>
            </a:pPr>
            <a:r>
              <a:rPr lang="ar-SA" dirty="0" smtClean="0">
                <a:solidFill>
                  <a:srgbClr val="1E685F"/>
                </a:solidFill>
                <a:ea typeface="Times New Roman"/>
              </a:rPr>
              <a:t>تكون اوصافه : </a:t>
            </a:r>
          </a:p>
          <a:p>
            <a:pPr>
              <a:lnSpc>
                <a:spcPct val="115000"/>
              </a:lnSpc>
              <a:spcAft>
                <a:spcPts val="1000"/>
              </a:spcAft>
            </a:pPr>
            <a:r>
              <a:rPr lang="ar-SA" dirty="0" smtClean="0">
                <a:solidFill>
                  <a:srgbClr val="1E685F"/>
                </a:solidFill>
                <a:ea typeface="Times New Roman"/>
              </a:rPr>
              <a:t> لابة </a:t>
            </a:r>
            <a:r>
              <a:rPr lang="ar-SA" dirty="0" smtClean="0">
                <a:solidFill>
                  <a:srgbClr val="1E685F"/>
                </a:solidFill>
                <a:ea typeface="Times New Roman"/>
              </a:rPr>
              <a:t>بازلتية قليلة اللزوجة </a:t>
            </a:r>
            <a:endParaRPr lang="ar-SA" dirty="0" smtClean="0">
              <a:solidFill>
                <a:srgbClr val="1E685F"/>
              </a:solidFill>
              <a:ea typeface="Times New Roman"/>
            </a:endParaRPr>
          </a:p>
          <a:p>
            <a:pPr>
              <a:lnSpc>
                <a:spcPct val="115000"/>
              </a:lnSpc>
              <a:spcAft>
                <a:spcPts val="1000"/>
              </a:spcAft>
            </a:pPr>
            <a:r>
              <a:rPr lang="ar-SA" dirty="0" smtClean="0">
                <a:solidFill>
                  <a:srgbClr val="1E685F"/>
                </a:solidFill>
                <a:ea typeface="Times New Roman"/>
              </a:rPr>
              <a:t>ذات </a:t>
            </a:r>
            <a:r>
              <a:rPr lang="ar-SA" dirty="0" smtClean="0">
                <a:solidFill>
                  <a:srgbClr val="1E685F"/>
                </a:solidFill>
                <a:ea typeface="Times New Roman"/>
              </a:rPr>
              <a:t>محتوى قليل من الغازات </a:t>
            </a:r>
            <a:endParaRPr lang="ar-SA" dirty="0" smtClean="0">
              <a:solidFill>
                <a:srgbClr val="1E685F"/>
              </a:solidFill>
              <a:ea typeface="Times New Roman"/>
            </a:endParaRPr>
          </a:p>
          <a:p>
            <a:pPr>
              <a:lnSpc>
                <a:spcPct val="115000"/>
              </a:lnSpc>
              <a:spcAft>
                <a:spcPts val="1000"/>
              </a:spcAft>
            </a:pPr>
            <a:r>
              <a:rPr lang="ar-SA" dirty="0" smtClean="0">
                <a:solidFill>
                  <a:srgbClr val="1E685F"/>
                </a:solidFill>
                <a:ea typeface="Times New Roman"/>
              </a:rPr>
              <a:t>ينتج </a:t>
            </a:r>
            <a:r>
              <a:rPr lang="ar-SA" dirty="0" smtClean="0">
                <a:solidFill>
                  <a:srgbClr val="1E685F"/>
                </a:solidFill>
                <a:ea typeface="Times New Roman"/>
              </a:rPr>
              <a:t>منها براكين غير عنيفة </a:t>
            </a:r>
            <a:endParaRPr lang="ar-SA" dirty="0" smtClean="0">
              <a:solidFill>
                <a:srgbClr val="1E685F"/>
              </a:solidFill>
              <a:ea typeface="Times New Roman"/>
            </a:endParaRPr>
          </a:p>
          <a:p>
            <a:pPr>
              <a:lnSpc>
                <a:spcPct val="115000"/>
              </a:lnSpc>
              <a:spcAft>
                <a:spcPts val="1000"/>
              </a:spcAft>
            </a:pPr>
            <a:r>
              <a:rPr lang="ar-SA" dirty="0" smtClean="0">
                <a:solidFill>
                  <a:srgbClr val="1E685F"/>
                </a:solidFill>
                <a:ea typeface="Times New Roman"/>
              </a:rPr>
              <a:t>ذات </a:t>
            </a:r>
            <a:r>
              <a:rPr lang="ar-SA" dirty="0" smtClean="0">
                <a:solidFill>
                  <a:srgbClr val="1E685F"/>
                </a:solidFill>
                <a:ea typeface="Times New Roman"/>
              </a:rPr>
              <a:t>امتداد جانبي واسع وانحدار خفيف </a:t>
            </a:r>
          </a:p>
          <a:p>
            <a:pPr>
              <a:lnSpc>
                <a:spcPct val="115000"/>
              </a:lnSpc>
              <a:spcAft>
                <a:spcPts val="1000"/>
              </a:spcAft>
            </a:pPr>
            <a:r>
              <a:rPr lang="ar-SA" dirty="0" smtClean="0">
                <a:solidFill>
                  <a:srgbClr val="1E685F"/>
                </a:solidFill>
                <a:ea typeface="Times New Roman"/>
              </a:rPr>
              <a:t>ومن </a:t>
            </a:r>
            <a:r>
              <a:rPr lang="ar-SA" dirty="0" smtClean="0">
                <a:solidFill>
                  <a:srgbClr val="1E685F"/>
                </a:solidFill>
                <a:ea typeface="Times New Roman"/>
              </a:rPr>
              <a:t>الامثلة عليه بركان مونالو في جزيرة هاواي في المحيط الهادي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ar-JO" b="1" dirty="0" smtClean="0">
                <a:solidFill>
                  <a:srgbClr val="FF0000"/>
                </a:solidFill>
                <a:ea typeface="Times New Roman"/>
              </a:rPr>
              <a:t>رابعاً: هضاب </a:t>
            </a:r>
            <a:r>
              <a:rPr lang="ar-JO" b="1" dirty="0" err="1" smtClean="0">
                <a:solidFill>
                  <a:srgbClr val="FF0000"/>
                </a:solidFill>
                <a:ea typeface="Times New Roman"/>
              </a:rPr>
              <a:t>اللابة </a:t>
            </a:r>
            <a:r>
              <a:rPr lang="ar-JO" b="1" dirty="0" smtClean="0">
                <a:solidFill>
                  <a:srgbClr val="FF0000"/>
                </a:solidFill>
                <a:ea typeface="Times New Roman"/>
              </a:rPr>
              <a:t>(سهول اللابة</a:t>
            </a:r>
            <a:r>
              <a:rPr lang="ar-JO" b="1" dirty="0" err="1" smtClean="0">
                <a:solidFill>
                  <a:srgbClr val="FF0000"/>
                </a:solidFill>
                <a:ea typeface="Times New Roman"/>
              </a:rPr>
              <a:t>)</a:t>
            </a:r>
            <a:endParaRPr lang="fr-FR" dirty="0">
              <a:solidFill>
                <a:srgbClr val="FF0000"/>
              </a:solidFill>
            </a:endParaRPr>
          </a:p>
        </p:txBody>
      </p:sp>
      <p:sp>
        <p:nvSpPr>
          <p:cNvPr id="3" name="عنصر نائب للمحتوى 2"/>
          <p:cNvSpPr>
            <a:spLocks noGrp="1"/>
          </p:cNvSpPr>
          <p:nvPr>
            <p:ph idx="1"/>
          </p:nvPr>
        </p:nvSpPr>
        <p:spPr/>
        <p:txBody>
          <a:bodyPr>
            <a:normAutofit/>
          </a:bodyPr>
          <a:lstStyle/>
          <a:p>
            <a:r>
              <a:rPr lang="ar-SA" dirty="0">
                <a:solidFill>
                  <a:srgbClr val="1E685F"/>
                </a:solidFill>
                <a:ea typeface="Times New Roman"/>
              </a:rPr>
              <a:t>هي مساحات واسعة مرتفعة نسبيا من الصخور الناتجة من تدفق اللابة القاعدية ذات اللزوجة </a:t>
            </a:r>
            <a:r>
              <a:rPr lang="ar-SA" dirty="0" err="1">
                <a:solidFill>
                  <a:srgbClr val="1E685F"/>
                </a:solidFill>
                <a:ea typeface="Times New Roman"/>
              </a:rPr>
              <a:t>المنخفضة </a:t>
            </a:r>
            <a:r>
              <a:rPr lang="ar-SA" dirty="0">
                <a:solidFill>
                  <a:srgbClr val="1E685F"/>
                </a:solidFill>
                <a:ea typeface="Times New Roman"/>
              </a:rPr>
              <a:t>, حيث تخرج من خلال الشقوق الصخرية لذلك تدعى اندفاعات الشقوق وتنساب بعيدا قبل ان تبرد وتتصلب وتكون طبقة رقيقة من </a:t>
            </a:r>
            <a:r>
              <a:rPr lang="ar-SA" dirty="0" err="1">
                <a:solidFill>
                  <a:srgbClr val="1E685F"/>
                </a:solidFill>
                <a:ea typeface="Times New Roman"/>
              </a:rPr>
              <a:t>الصخور .</a:t>
            </a:r>
            <a:endParaRPr lang="ar-SA" dirty="0">
              <a:solidFill>
                <a:srgbClr val="1E685F"/>
              </a:solidFill>
              <a:ea typeface="Times New Roman"/>
            </a:endParaRPr>
          </a:p>
          <a:p>
            <a:r>
              <a:rPr lang="ar-SA" dirty="0">
                <a:solidFill>
                  <a:srgbClr val="1E685F"/>
                </a:solidFill>
                <a:ea typeface="Times New Roman"/>
              </a:rPr>
              <a:t>ومن الامثلة </a:t>
            </a:r>
            <a:r>
              <a:rPr lang="ar-SA" dirty="0" err="1">
                <a:solidFill>
                  <a:srgbClr val="1E685F"/>
                </a:solidFill>
                <a:ea typeface="Times New Roman"/>
              </a:rPr>
              <a:t>عليها </a:t>
            </a:r>
            <a:r>
              <a:rPr lang="ar-SA" dirty="0">
                <a:solidFill>
                  <a:srgbClr val="1E685F"/>
                </a:solidFill>
                <a:ea typeface="Times New Roman"/>
              </a:rPr>
              <a:t>: الحرة البازلتية الاردنية </a:t>
            </a:r>
            <a:endParaRPr lang="fr-FR" dirty="0">
              <a:solidFill>
                <a:srgbClr val="1E685F"/>
              </a:solidFill>
              <a:ea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b="1" dirty="0" smtClean="0">
                <a:solidFill>
                  <a:srgbClr val="FF0000"/>
                </a:solidFill>
              </a:rPr>
              <a:t>توزيع البراكين </a:t>
            </a:r>
            <a:endParaRPr lang="fr-FR" b="1" dirty="0">
              <a:solidFill>
                <a:srgbClr val="FF0000"/>
              </a:solidFill>
            </a:endParaRPr>
          </a:p>
        </p:txBody>
      </p:sp>
      <p:sp>
        <p:nvSpPr>
          <p:cNvPr id="3" name="عنصر نائب للمحتوى 2"/>
          <p:cNvSpPr>
            <a:spLocks noGrp="1"/>
          </p:cNvSpPr>
          <p:nvPr>
            <p:ph idx="1"/>
          </p:nvPr>
        </p:nvSpPr>
        <p:spPr/>
        <p:txBody>
          <a:bodyPr/>
          <a:lstStyle/>
          <a:p>
            <a:r>
              <a:rPr lang="ar-SA" dirty="0" smtClean="0"/>
              <a:t>عرف سابقا ا الارض مكونة من عدة صفائح </a:t>
            </a:r>
            <a:r>
              <a:rPr lang="ar-SA" dirty="0" err="1" smtClean="0"/>
              <a:t>وانها</a:t>
            </a:r>
            <a:r>
              <a:rPr lang="ar-SA" dirty="0" smtClean="0"/>
              <a:t> تتحرك ببطء شديد فوق الغلاف اللدن وتختلف هذه الحركة من حد لآخر فقد تكون الحركة </a:t>
            </a:r>
            <a:r>
              <a:rPr lang="ar-SA" dirty="0" err="1" smtClean="0"/>
              <a:t>متباعدة </a:t>
            </a:r>
            <a:r>
              <a:rPr lang="ar-SA" dirty="0" smtClean="0"/>
              <a:t>, او متقاربة او تكون حركة جانبية ولعلك توصلت الى ان </a:t>
            </a:r>
            <a:r>
              <a:rPr lang="ar-SA" dirty="0" err="1" smtClean="0"/>
              <a:t>80 </a:t>
            </a:r>
            <a:r>
              <a:rPr lang="ar-SA" dirty="0" smtClean="0"/>
              <a:t>% من البراكين و 90% من الزلازل  تتركز على امتداد حدود الصفائح الارضية وخاصة على صفيحة المحيط الهادي وقد اطلق على هذه المناطق اسم حزام المحيط الناري وتتوزع على </a:t>
            </a:r>
            <a:r>
              <a:rPr lang="ar-SA" dirty="0" err="1" smtClean="0"/>
              <a:t>الحو</a:t>
            </a:r>
            <a:r>
              <a:rPr lang="ar-SA" dirty="0" smtClean="0"/>
              <a:t> </a:t>
            </a:r>
            <a:r>
              <a:rPr lang="ar-SA" dirty="0" err="1" smtClean="0"/>
              <a:t>الاتي :</a:t>
            </a:r>
            <a:r>
              <a:rPr lang="ar-SA" dirty="0" smtClean="0"/>
              <a:t> </a:t>
            </a:r>
            <a:endParaRPr lang="fr-F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b="1" dirty="0" smtClean="0">
                <a:solidFill>
                  <a:srgbClr val="FF0000"/>
                </a:solidFill>
              </a:rPr>
              <a:t>1- براكين ظهر المحيط </a:t>
            </a:r>
            <a:endParaRPr lang="fr-FR" b="1" dirty="0">
              <a:solidFill>
                <a:srgbClr val="FF0000"/>
              </a:solidFill>
            </a:endParaRPr>
          </a:p>
        </p:txBody>
      </p:sp>
      <p:sp>
        <p:nvSpPr>
          <p:cNvPr id="3" name="عنصر نائب للمحتوى 2"/>
          <p:cNvSpPr>
            <a:spLocks noGrp="1"/>
          </p:cNvSpPr>
          <p:nvPr>
            <p:ph idx="1"/>
          </p:nvPr>
        </p:nvSpPr>
        <p:spPr/>
        <p:txBody>
          <a:bodyPr/>
          <a:lstStyle/>
          <a:p>
            <a:r>
              <a:rPr lang="ar-SA" dirty="0" smtClean="0"/>
              <a:t>تمتد هذه البراكين على طول حدود الصفائح المتباعدة فتؤدي الى سهولة حركة الماغما الى قاع المحيط فبرد وتتصلب وتكو سلسلة م الجبال البركانية البازلتية </a:t>
            </a:r>
          </a:p>
          <a:p>
            <a:endParaRPr lang="ar-SA" dirty="0" smtClean="0"/>
          </a:p>
          <a:p>
            <a:r>
              <a:rPr lang="ar-SA" dirty="0" smtClean="0"/>
              <a:t>تأمل الصور </a:t>
            </a:r>
            <a:r>
              <a:rPr lang="ar-SA" dirty="0" err="1" smtClean="0"/>
              <a:t>ص </a:t>
            </a:r>
            <a:r>
              <a:rPr lang="ar-SA" dirty="0" smtClean="0"/>
              <a:t>( 19</a:t>
            </a:r>
            <a:r>
              <a:rPr lang="ar-SA" dirty="0" err="1" smtClean="0"/>
              <a:t>)</a:t>
            </a:r>
            <a:r>
              <a:rPr lang="ar-SA" dirty="0" smtClean="0"/>
              <a:t>    </a:t>
            </a:r>
            <a:endParaRPr lang="fr-F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b="1" dirty="0" smtClean="0">
                <a:solidFill>
                  <a:srgbClr val="FF0000"/>
                </a:solidFill>
              </a:rPr>
              <a:t>براكين الطرح </a:t>
            </a:r>
            <a:endParaRPr lang="fr-FR" b="1" dirty="0">
              <a:solidFill>
                <a:srgbClr val="FF0000"/>
              </a:solidFill>
            </a:endParaRPr>
          </a:p>
        </p:txBody>
      </p:sp>
      <p:sp>
        <p:nvSpPr>
          <p:cNvPr id="3" name="عنصر نائب للمحتوى 2"/>
          <p:cNvSpPr>
            <a:spLocks noGrp="1"/>
          </p:cNvSpPr>
          <p:nvPr>
            <p:ph idx="1"/>
          </p:nvPr>
        </p:nvSpPr>
        <p:spPr/>
        <p:txBody>
          <a:bodyPr/>
          <a:lstStyle/>
          <a:p>
            <a:r>
              <a:rPr lang="ar-SA" dirty="0" smtClean="0"/>
              <a:t>تمتد هذه البراكين على طول حدود الصفائح المتقاربة </a:t>
            </a:r>
          </a:p>
          <a:p>
            <a:r>
              <a:rPr lang="ar-SA" dirty="0" smtClean="0"/>
              <a:t>( وتصنف الى </a:t>
            </a:r>
            <a:r>
              <a:rPr lang="ar-SA" dirty="0" err="1" smtClean="0"/>
              <a:t>نوعين </a:t>
            </a:r>
            <a:r>
              <a:rPr lang="ar-SA" dirty="0" smtClean="0"/>
              <a:t>: حدود </a:t>
            </a:r>
            <a:r>
              <a:rPr lang="ar-SA" dirty="0" err="1" smtClean="0"/>
              <a:t>التصادم </a:t>
            </a:r>
            <a:r>
              <a:rPr lang="ar-SA" dirty="0" smtClean="0"/>
              <a:t>, وحدود الطرح  فتتكون سلسلة من الجبال  البركانية عند تقارب الصفيحة المحيطية من الصفيحة </a:t>
            </a:r>
            <a:r>
              <a:rPr lang="ar-SA" dirty="0" err="1" smtClean="0"/>
              <a:t>القارية </a:t>
            </a:r>
            <a:r>
              <a:rPr lang="ar-SA" dirty="0" smtClean="0"/>
              <a:t>, كسلسة جبال الانديز في امريكا </a:t>
            </a:r>
            <a:r>
              <a:rPr lang="ar-SA" dirty="0" err="1" smtClean="0"/>
              <a:t>الجنوبية </a:t>
            </a:r>
            <a:r>
              <a:rPr lang="ar-SA" dirty="0" smtClean="0"/>
              <a:t>, او تقارب صفيحة محيطية مع صفيحة محيطية اخرى وبذا تكو الجزر البركانية مثل جزر اليابان تابع الشكل </a:t>
            </a:r>
            <a:r>
              <a:rPr lang="ar-SA" dirty="0" err="1" smtClean="0"/>
              <a:t>ص </a:t>
            </a:r>
            <a:r>
              <a:rPr lang="ar-SA" dirty="0" smtClean="0"/>
              <a:t>( </a:t>
            </a:r>
            <a:r>
              <a:rPr lang="ar-SA" dirty="0" err="1" smtClean="0"/>
              <a:t>20 ) .</a:t>
            </a:r>
            <a:r>
              <a:rPr lang="ar-SA" dirty="0" smtClean="0"/>
              <a:t> </a:t>
            </a:r>
          </a:p>
          <a:p>
            <a:endParaRPr lang="fr-F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dirty="0" smtClean="0">
                <a:solidFill>
                  <a:srgbClr val="FF0000"/>
                </a:solidFill>
              </a:rPr>
              <a:t>الآثار الناتجة من البراكين</a:t>
            </a:r>
            <a:endParaRPr lang="fr-FR" dirty="0">
              <a:solidFill>
                <a:srgbClr val="FF0000"/>
              </a:solidFill>
            </a:endParaRPr>
          </a:p>
        </p:txBody>
      </p:sp>
      <p:sp>
        <p:nvSpPr>
          <p:cNvPr id="3" name="عنصر نائب للمحتوى 2"/>
          <p:cNvSpPr>
            <a:spLocks noGrp="1"/>
          </p:cNvSpPr>
          <p:nvPr>
            <p:ph idx="1"/>
          </p:nvPr>
        </p:nvSpPr>
        <p:spPr/>
        <p:txBody>
          <a:bodyPr/>
          <a:lstStyle/>
          <a:p>
            <a:r>
              <a:rPr lang="ar-SA" dirty="0" smtClean="0"/>
              <a:t>يؤثر البراكين في كل سطح الارض والغلاف الجوي ومياه الامطار فيسبب الاضرار بالبيئة وخطر على الانسان ويعتمد مقدار هذه الاثار على كمية المواد التي </a:t>
            </a:r>
            <a:r>
              <a:rPr lang="ar-SA" dirty="0" err="1" smtClean="0"/>
              <a:t>يجها</a:t>
            </a:r>
            <a:r>
              <a:rPr lang="ar-SA" dirty="0" smtClean="0"/>
              <a:t> البركان ونوعها فما هذه </a:t>
            </a:r>
            <a:r>
              <a:rPr lang="ar-SA" dirty="0" err="1" smtClean="0"/>
              <a:t>الاخطار ؟</a:t>
            </a:r>
            <a:r>
              <a:rPr lang="ar-SA" dirty="0" smtClean="0"/>
              <a:t>  </a:t>
            </a:r>
            <a:endParaRPr lang="fr-F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dirty="0" smtClean="0">
                <a:solidFill>
                  <a:srgbClr val="FF0000"/>
                </a:solidFill>
              </a:rPr>
              <a:t>1- الخطر الناتج من اللابة المتدفقة </a:t>
            </a:r>
            <a:endParaRPr lang="fr-FR" dirty="0">
              <a:solidFill>
                <a:srgbClr val="FF0000"/>
              </a:solidFill>
            </a:endParaRPr>
          </a:p>
        </p:txBody>
      </p:sp>
      <p:sp>
        <p:nvSpPr>
          <p:cNvPr id="3" name="عنصر نائب للمحتوى 2"/>
          <p:cNvSpPr>
            <a:spLocks noGrp="1"/>
          </p:cNvSpPr>
          <p:nvPr>
            <p:ph idx="1"/>
          </p:nvPr>
        </p:nvSpPr>
        <p:spPr/>
        <p:txBody>
          <a:bodyPr>
            <a:normAutofit lnSpcReduction="10000"/>
          </a:bodyPr>
          <a:lstStyle/>
          <a:p>
            <a:r>
              <a:rPr lang="ar-SA" dirty="0" smtClean="0"/>
              <a:t>تغطي اللابة المساحات واسعة اثاء مسيرها وقد تدمر كل شيء في طريقها وتحرقه كالأراضي الزراعية والمناطق السكنية </a:t>
            </a:r>
          </a:p>
          <a:p>
            <a:endParaRPr lang="ar-SA" dirty="0" smtClean="0"/>
          </a:p>
          <a:p>
            <a:r>
              <a:rPr lang="ar-SA" b="1" dirty="0" smtClean="0">
                <a:solidFill>
                  <a:srgbClr val="FF0000"/>
                </a:solidFill>
              </a:rPr>
              <a:t>2- الخطر الناتج من الرماد </a:t>
            </a:r>
            <a:r>
              <a:rPr lang="ar-SA" b="1" dirty="0" err="1" smtClean="0">
                <a:solidFill>
                  <a:srgbClr val="FF0000"/>
                </a:solidFill>
              </a:rPr>
              <a:t>البركاني :</a:t>
            </a:r>
            <a:r>
              <a:rPr lang="ar-SA" b="1" dirty="0" smtClean="0">
                <a:solidFill>
                  <a:srgbClr val="FF0000"/>
                </a:solidFill>
              </a:rPr>
              <a:t> </a:t>
            </a:r>
          </a:p>
          <a:p>
            <a:r>
              <a:rPr lang="ar-SA" dirty="0" smtClean="0"/>
              <a:t>يؤدي الرماد البركاني عند تراكمه الى انهيار اسقف المنازل القريبة من البراكين ويعطل حركة المرور الطائرات ويسبب حالات اختناق الحية ودمار المزروعات كما حدث في </a:t>
            </a:r>
            <a:r>
              <a:rPr lang="ar-SA" dirty="0" err="1" smtClean="0"/>
              <a:t>ايسلاندا </a:t>
            </a:r>
            <a:r>
              <a:rPr lang="ar-SA" dirty="0" smtClean="0"/>
              <a:t>, تابع صورة </a:t>
            </a:r>
            <a:r>
              <a:rPr lang="ar-SA" dirty="0" err="1" smtClean="0"/>
              <a:t>ص </a:t>
            </a:r>
            <a:r>
              <a:rPr lang="ar-SA" dirty="0" smtClean="0"/>
              <a:t>( </a:t>
            </a:r>
            <a:r>
              <a:rPr lang="ar-SA" dirty="0" err="1" smtClean="0"/>
              <a:t>22 )</a:t>
            </a:r>
            <a:endParaRPr lang="fr-F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dirty="0" smtClean="0">
                <a:solidFill>
                  <a:srgbClr val="FF0000"/>
                </a:solidFill>
              </a:rPr>
              <a:t>3- الخطر الناتج من التدفق الطيني</a:t>
            </a:r>
            <a:endParaRPr lang="fr-FR" dirty="0">
              <a:solidFill>
                <a:srgbClr val="FF0000"/>
              </a:solidFill>
            </a:endParaRPr>
          </a:p>
        </p:txBody>
      </p:sp>
      <p:sp>
        <p:nvSpPr>
          <p:cNvPr id="3" name="عنصر نائب للمحتوى 2"/>
          <p:cNvSpPr>
            <a:spLocks noGrp="1"/>
          </p:cNvSpPr>
          <p:nvPr>
            <p:ph idx="1"/>
          </p:nvPr>
        </p:nvSpPr>
        <p:spPr/>
        <p:txBody>
          <a:bodyPr/>
          <a:lstStyle/>
          <a:p>
            <a:r>
              <a:rPr lang="ar-SA" dirty="0" smtClean="0"/>
              <a:t>ثورا البركان في المناطق التي تعظيها الثلوج الى ذوبا الثلوج بسرعة من اعالي الجبال البركانية وهذا يسبب اختلاط الماء بالرماد البركاني والمواد الاخرى فيتقل الى المناطق المجاورة على شكل وحل يغطي ما في طريقة ويطلق عليه اسم اللاهار   مثل </a:t>
            </a:r>
            <a:r>
              <a:rPr lang="ar-SA" dirty="0" err="1" smtClean="0"/>
              <a:t>جبل </a:t>
            </a:r>
            <a:r>
              <a:rPr lang="ar-SA" dirty="0" smtClean="0"/>
              <a:t>( سانت </a:t>
            </a:r>
            <a:r>
              <a:rPr lang="ar-SA" dirty="0" err="1" smtClean="0"/>
              <a:t>هيلين</a:t>
            </a:r>
            <a:r>
              <a:rPr lang="ar-SA" dirty="0" smtClean="0"/>
              <a:t> ) في شمال غرب الولايات المتحدة </a:t>
            </a:r>
            <a:endParaRPr lang="fr-F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dirty="0" smtClean="0">
                <a:solidFill>
                  <a:srgbClr val="FF0000"/>
                </a:solidFill>
              </a:rPr>
              <a:t>4- الخطر الناتج من الغيمة المتوهجة</a:t>
            </a:r>
            <a:endParaRPr lang="fr-FR" dirty="0">
              <a:solidFill>
                <a:srgbClr val="FF0000"/>
              </a:solidFill>
            </a:endParaRPr>
          </a:p>
        </p:txBody>
      </p:sp>
      <p:sp>
        <p:nvSpPr>
          <p:cNvPr id="3" name="عنصر نائب للمحتوى 2"/>
          <p:cNvSpPr>
            <a:spLocks noGrp="1"/>
          </p:cNvSpPr>
          <p:nvPr>
            <p:ph idx="1"/>
          </p:nvPr>
        </p:nvSpPr>
        <p:spPr/>
        <p:txBody>
          <a:bodyPr/>
          <a:lstStyle/>
          <a:p>
            <a:r>
              <a:rPr lang="ar-SA" dirty="0" smtClean="0"/>
              <a:t>تعد الغيمة المتوهجة من اكثر الظواهر المدمرة التي رافق البراكين المركبة التي تكون من غازات ساخنة جدا مختلطة برماد بركاني وفتات اكبر من حجم الرماد التي تدعى الغيمة المتوهجة  وتحرك م اعلى البركان الى اسفل بسرعة تبلغ 200 </a:t>
            </a:r>
            <a:r>
              <a:rPr lang="ar-SA" dirty="0" err="1" smtClean="0"/>
              <a:t>كم </a:t>
            </a:r>
            <a:r>
              <a:rPr lang="ar-SA" dirty="0" smtClean="0"/>
              <a:t>\ الساعة وتدمر كل شيء في </a:t>
            </a:r>
            <a:r>
              <a:rPr lang="ar-SA" dirty="0" err="1" smtClean="0"/>
              <a:t>طريقها .</a:t>
            </a:r>
            <a:r>
              <a:rPr lang="ar-SA" dirty="0" smtClean="0"/>
              <a:t> كما حصل </a:t>
            </a:r>
            <a:r>
              <a:rPr lang="ar-SA" dirty="0" err="1" smtClean="0"/>
              <a:t>في </a:t>
            </a:r>
            <a:r>
              <a:rPr lang="ar-SA" dirty="0" smtClean="0"/>
              <a:t>( سانت </a:t>
            </a:r>
            <a:r>
              <a:rPr lang="ar-SA" dirty="0" err="1" smtClean="0"/>
              <a:t>بيير </a:t>
            </a:r>
            <a:r>
              <a:rPr lang="ar-SA" dirty="0" smtClean="0"/>
              <a:t>) في الجزيرة مارتينيك </a:t>
            </a:r>
            <a:r>
              <a:rPr lang="ar-SA" dirty="0" err="1" smtClean="0"/>
              <a:t>الكاريبية  </a:t>
            </a:r>
            <a:r>
              <a:rPr lang="ar-SA" dirty="0" smtClean="0"/>
              <a:t>, حيث قتلت جميع سكان </a:t>
            </a:r>
            <a:r>
              <a:rPr lang="ar-SA" dirty="0" err="1" smtClean="0"/>
              <a:t>المديه</a:t>
            </a:r>
            <a:r>
              <a:rPr lang="ar-SA" dirty="0" smtClean="0"/>
              <a:t> البالغ </a:t>
            </a:r>
            <a:r>
              <a:rPr lang="ar-SA" dirty="0" err="1" smtClean="0"/>
              <a:t>عددهم </a:t>
            </a:r>
            <a:r>
              <a:rPr lang="ar-SA" dirty="0" smtClean="0"/>
              <a:t>( </a:t>
            </a:r>
            <a:r>
              <a:rPr lang="ar-SA" dirty="0" err="1" smtClean="0"/>
              <a:t>28 </a:t>
            </a:r>
            <a:r>
              <a:rPr lang="ar-SA" dirty="0" smtClean="0"/>
              <a:t>) الف نسمة في دقائق </a:t>
            </a:r>
            <a:r>
              <a:rPr lang="ar-SA" dirty="0" err="1" smtClean="0"/>
              <a:t>معدودة .</a:t>
            </a:r>
            <a:r>
              <a:rPr lang="ar-SA" dirty="0" smtClean="0"/>
              <a:t> تابع </a:t>
            </a:r>
            <a:r>
              <a:rPr lang="ar-SA" dirty="0" err="1" smtClean="0"/>
              <a:t>ص </a:t>
            </a:r>
            <a:r>
              <a:rPr lang="ar-SA" dirty="0" smtClean="0"/>
              <a:t>(23</a:t>
            </a:r>
            <a:r>
              <a:rPr lang="ar-SA" dirty="0" err="1" smtClean="0"/>
              <a:t>)</a:t>
            </a:r>
            <a:r>
              <a:rPr lang="ar-SA" dirty="0" smtClean="0"/>
              <a:t>   </a:t>
            </a:r>
            <a:endParaRPr lang="fr-F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dirty="0" err="1" smtClean="0">
                <a:solidFill>
                  <a:srgbClr val="FF0000"/>
                </a:solidFill>
              </a:rPr>
              <a:t>سادساً </a:t>
            </a:r>
            <a:r>
              <a:rPr lang="ar-SA" dirty="0" smtClean="0">
                <a:solidFill>
                  <a:srgbClr val="FF0000"/>
                </a:solidFill>
              </a:rPr>
              <a:t>: الاهمية الاقتصادية للبراكين </a:t>
            </a:r>
            <a:endParaRPr lang="fr-FR" dirty="0">
              <a:solidFill>
                <a:srgbClr val="FF0000"/>
              </a:solidFill>
            </a:endParaRPr>
          </a:p>
        </p:txBody>
      </p:sp>
      <p:sp>
        <p:nvSpPr>
          <p:cNvPr id="3" name="عنصر نائب للمحتوى 2"/>
          <p:cNvSpPr>
            <a:spLocks noGrp="1"/>
          </p:cNvSpPr>
          <p:nvPr>
            <p:ph idx="1"/>
          </p:nvPr>
        </p:nvSpPr>
        <p:spPr/>
        <p:txBody>
          <a:bodyPr>
            <a:normAutofit lnSpcReduction="10000"/>
          </a:bodyPr>
          <a:lstStyle/>
          <a:p>
            <a:r>
              <a:rPr lang="ar-SA" dirty="0" smtClean="0"/>
              <a:t>1- الطاقة الحرارية </a:t>
            </a:r>
            <a:r>
              <a:rPr lang="ar-SA" dirty="0" err="1" smtClean="0"/>
              <a:t>الجوفية </a:t>
            </a:r>
            <a:r>
              <a:rPr lang="ar-SA" dirty="0" smtClean="0"/>
              <a:t>: شكل م اشكال الطاقة المستمدة من حرارة الماغما في باطن الارض </a:t>
            </a:r>
            <a:r>
              <a:rPr lang="ar-SA" dirty="0" err="1" smtClean="0"/>
              <a:t>واحيانا</a:t>
            </a:r>
            <a:r>
              <a:rPr lang="ar-SA" dirty="0" smtClean="0"/>
              <a:t> تصعد الى </a:t>
            </a:r>
            <a:r>
              <a:rPr lang="ar-SA" dirty="0" err="1" smtClean="0"/>
              <a:t>الاعلى .</a:t>
            </a:r>
            <a:r>
              <a:rPr lang="ar-SA" dirty="0" smtClean="0"/>
              <a:t>  ويتكون منها الينابيع الحارة </a:t>
            </a:r>
          </a:p>
          <a:p>
            <a:r>
              <a:rPr lang="ar-SA" dirty="0" smtClean="0"/>
              <a:t>تستخدم في انتاج الطاقة الكهربائية </a:t>
            </a:r>
          </a:p>
          <a:p>
            <a:r>
              <a:rPr lang="ar-SA" dirty="0" smtClean="0"/>
              <a:t>وتسخين </a:t>
            </a:r>
            <a:r>
              <a:rPr lang="ar-SA" dirty="0" err="1" smtClean="0"/>
              <a:t>المياه  </a:t>
            </a:r>
            <a:r>
              <a:rPr lang="ar-SA" dirty="0" smtClean="0"/>
              <a:t>, </a:t>
            </a:r>
            <a:r>
              <a:rPr lang="ar-SA" dirty="0" err="1" smtClean="0"/>
              <a:t>والتدفئة .</a:t>
            </a:r>
            <a:r>
              <a:rPr lang="ar-SA" dirty="0" smtClean="0"/>
              <a:t> تابع </a:t>
            </a:r>
            <a:r>
              <a:rPr lang="ar-SA" dirty="0" err="1" smtClean="0"/>
              <a:t>ص </a:t>
            </a:r>
            <a:r>
              <a:rPr lang="ar-SA" dirty="0" smtClean="0"/>
              <a:t>(24</a:t>
            </a:r>
            <a:r>
              <a:rPr lang="ar-SA" dirty="0" err="1" smtClean="0"/>
              <a:t>)</a:t>
            </a:r>
            <a:endParaRPr lang="ar-SA" dirty="0" smtClean="0"/>
          </a:p>
          <a:p>
            <a:r>
              <a:rPr lang="ar-SA" dirty="0" smtClean="0"/>
              <a:t>وتنشط بالأماكن القريبة من صفائح نشطة </a:t>
            </a:r>
            <a:r>
              <a:rPr lang="ar-SA" dirty="0" err="1" smtClean="0"/>
              <a:t>تكتونياً .</a:t>
            </a:r>
            <a:r>
              <a:rPr lang="ar-SA" dirty="0" smtClean="0"/>
              <a:t> وتتوزع معظم الينابيع الحارة في الاردن على طول حفر </a:t>
            </a:r>
            <a:r>
              <a:rPr lang="ar-SA" dirty="0" err="1" smtClean="0"/>
              <a:t>الانهدام</a:t>
            </a:r>
            <a:r>
              <a:rPr lang="ar-SA" dirty="0" smtClean="0"/>
              <a:t> ومن </a:t>
            </a:r>
            <a:r>
              <a:rPr lang="ar-SA" dirty="0" err="1" smtClean="0"/>
              <a:t>اشهرها </a:t>
            </a:r>
            <a:r>
              <a:rPr lang="ar-SA" dirty="0" smtClean="0"/>
              <a:t>: حمامات </a:t>
            </a:r>
            <a:r>
              <a:rPr lang="ar-SA" dirty="0" err="1" smtClean="0"/>
              <a:t>زرقاء </a:t>
            </a:r>
            <a:r>
              <a:rPr lang="ar-SA" dirty="0" smtClean="0"/>
              <a:t>– ماعين  </a:t>
            </a:r>
            <a:r>
              <a:rPr lang="ar-SA" dirty="0" err="1" smtClean="0"/>
              <a:t>وحرارتها </a:t>
            </a:r>
            <a:r>
              <a:rPr lang="ar-SA" dirty="0" smtClean="0"/>
              <a:t>(64) وتستخدم للسياحة وحرارتها غير كافية </a:t>
            </a:r>
            <a:r>
              <a:rPr lang="ar-SA" dirty="0" err="1" smtClean="0"/>
              <a:t>لانتاج</a:t>
            </a:r>
            <a:r>
              <a:rPr lang="ar-SA" dirty="0" smtClean="0"/>
              <a:t> </a:t>
            </a:r>
            <a:r>
              <a:rPr lang="ar-SA" dirty="0" err="1" smtClean="0"/>
              <a:t>الكهرباء .</a:t>
            </a:r>
            <a:r>
              <a:rPr lang="ar-SA" dirty="0" smtClean="0"/>
              <a:t> </a:t>
            </a:r>
            <a:endParaRPr lang="fr-F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dirty="0" smtClean="0">
                <a:solidFill>
                  <a:srgbClr val="FF0000"/>
                </a:solidFill>
              </a:rPr>
              <a:t>2- الصخور النارية </a:t>
            </a:r>
            <a:endParaRPr lang="fr-FR" dirty="0">
              <a:solidFill>
                <a:srgbClr val="FF0000"/>
              </a:solidFill>
            </a:endParaRPr>
          </a:p>
        </p:txBody>
      </p:sp>
      <p:sp>
        <p:nvSpPr>
          <p:cNvPr id="3" name="عنصر نائب للمحتوى 2"/>
          <p:cNvSpPr>
            <a:spLocks noGrp="1"/>
          </p:cNvSpPr>
          <p:nvPr>
            <p:ph idx="1"/>
          </p:nvPr>
        </p:nvSpPr>
        <p:spPr/>
        <p:txBody>
          <a:bodyPr/>
          <a:lstStyle/>
          <a:p>
            <a:r>
              <a:rPr lang="ar-SA" dirty="0" smtClean="0"/>
              <a:t>تفيد الصخور البازلتية في صناعة الصوف الصخري </a:t>
            </a:r>
          </a:p>
          <a:p>
            <a:r>
              <a:rPr lang="ar-SA" dirty="0" smtClean="0"/>
              <a:t>تفيد </a:t>
            </a:r>
            <a:r>
              <a:rPr lang="ar-SA" dirty="0" err="1" smtClean="0"/>
              <a:t>الفتاتيات</a:t>
            </a:r>
            <a:r>
              <a:rPr lang="ar-SA" dirty="0" smtClean="0"/>
              <a:t> البركانية في صناعة الاسمنت والزراعة لزيادة خصوبتها </a:t>
            </a:r>
          </a:p>
          <a:p>
            <a:r>
              <a:rPr lang="ar-SA" dirty="0" smtClean="0"/>
              <a:t>تفيد في بناء المنازل ورصف </a:t>
            </a:r>
            <a:r>
              <a:rPr lang="ar-SA" dirty="0" err="1" smtClean="0"/>
              <a:t>الطرق .</a:t>
            </a:r>
            <a:r>
              <a:rPr lang="ar-SA" dirty="0" smtClean="0"/>
              <a:t> تابع </a:t>
            </a:r>
            <a:r>
              <a:rPr lang="ar-SA" dirty="0" err="1" smtClean="0"/>
              <a:t>ص </a:t>
            </a:r>
            <a:r>
              <a:rPr lang="ar-SA" dirty="0" smtClean="0"/>
              <a:t>(25</a:t>
            </a:r>
            <a:r>
              <a:rPr lang="ar-SA" dirty="0" err="1" smtClean="0"/>
              <a:t>)  .</a:t>
            </a:r>
            <a:r>
              <a:rPr lang="ar-SA" dirty="0" smtClean="0"/>
              <a:t> </a:t>
            </a:r>
          </a:p>
          <a:p>
            <a:endParaRPr lang="ar-SA" dirty="0" smtClean="0"/>
          </a:p>
          <a:p>
            <a:pPr>
              <a:buNone/>
            </a:pPr>
            <a:endParaRPr lang="fr-F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dirty="0" smtClean="0">
                <a:solidFill>
                  <a:srgbClr val="FF0000"/>
                </a:solidFill>
              </a:rPr>
              <a:t>السياحة </a:t>
            </a:r>
            <a:endParaRPr lang="fr-FR" dirty="0">
              <a:solidFill>
                <a:srgbClr val="FF0000"/>
              </a:solidFill>
            </a:endParaRPr>
          </a:p>
        </p:txBody>
      </p:sp>
      <p:sp>
        <p:nvSpPr>
          <p:cNvPr id="3" name="عنصر نائب للمحتوى 2"/>
          <p:cNvSpPr>
            <a:spLocks noGrp="1"/>
          </p:cNvSpPr>
          <p:nvPr>
            <p:ph idx="1"/>
          </p:nvPr>
        </p:nvSpPr>
        <p:spPr/>
        <p:txBody>
          <a:bodyPr/>
          <a:lstStyle/>
          <a:p>
            <a:r>
              <a:rPr lang="ar-SA" dirty="0" smtClean="0"/>
              <a:t>تعد </a:t>
            </a:r>
            <a:r>
              <a:rPr lang="ar-SA" dirty="0" err="1" smtClean="0"/>
              <a:t>البراكي</a:t>
            </a:r>
            <a:r>
              <a:rPr lang="ar-SA" dirty="0" smtClean="0"/>
              <a:t> </a:t>
            </a:r>
            <a:r>
              <a:rPr lang="ar-SA" dirty="0" err="1" smtClean="0"/>
              <a:t>النشظة</a:t>
            </a:r>
            <a:r>
              <a:rPr lang="ar-SA" dirty="0" smtClean="0"/>
              <a:t> من </a:t>
            </a:r>
            <a:r>
              <a:rPr lang="ar-SA" dirty="0" err="1" smtClean="0"/>
              <a:t>الماظق</a:t>
            </a:r>
            <a:r>
              <a:rPr lang="ar-SA" dirty="0" smtClean="0"/>
              <a:t> الجذب السياحي حيث تقدم مناظر جميلة وتجذب السياح </a:t>
            </a:r>
            <a:r>
              <a:rPr lang="ar-SA" dirty="0" err="1" smtClean="0"/>
              <a:t>لمشاهدتها .</a:t>
            </a:r>
            <a:r>
              <a:rPr lang="ar-SA" dirty="0" smtClean="0"/>
              <a:t> </a:t>
            </a:r>
          </a:p>
          <a:p>
            <a:endParaRPr lang="ar-SA" dirty="0" smtClean="0"/>
          </a:p>
          <a:p>
            <a:r>
              <a:rPr lang="ar-SA" dirty="0" smtClean="0"/>
              <a:t>تعد الانفاق البركانية م </a:t>
            </a:r>
            <a:r>
              <a:rPr lang="ar-SA" dirty="0" err="1" smtClean="0"/>
              <a:t>المناظق</a:t>
            </a:r>
            <a:r>
              <a:rPr lang="ar-SA" dirty="0" smtClean="0"/>
              <a:t> التي تجذب السياح لزيارتها </a:t>
            </a:r>
          </a:p>
          <a:p>
            <a:r>
              <a:rPr lang="ar-SA" dirty="0" smtClean="0"/>
              <a:t>تابع ص( </a:t>
            </a:r>
            <a:r>
              <a:rPr lang="ar-SA" dirty="0" err="1" smtClean="0"/>
              <a:t>26 </a:t>
            </a:r>
            <a:r>
              <a:rPr lang="ar-SA" dirty="0" smtClean="0"/>
              <a:t>– </a:t>
            </a:r>
            <a:r>
              <a:rPr lang="ar-SA" dirty="0" err="1" smtClean="0"/>
              <a:t>27 )</a:t>
            </a:r>
            <a:endParaRPr lang="fr-FR" dirty="0"/>
          </a:p>
        </p:txBody>
      </p:sp>
    </p:spTree>
  </p:cSld>
  <p:clrMapOvr>
    <a:masterClrMapping/>
  </p:clrMapOvr>
</p:sld>
</file>

<file path=ppt/theme/theme1.xml><?xml version="1.0" encoding="utf-8"?>
<a:theme xmlns:a="http://schemas.openxmlformats.org/drawingml/2006/main" name="سمة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484</TotalTime>
  <Words>1280</Words>
  <Application>Microsoft Office PowerPoint</Application>
  <PresentationFormat>عرض على الشاشة (3:4)‏</PresentationFormat>
  <Paragraphs>178</Paragraphs>
  <Slides>31</Slides>
  <Notes>1</Notes>
  <HiddenSlides>0</HiddenSlides>
  <MMClips>0</MMClips>
  <ScaleCrop>false</ScaleCrop>
  <HeadingPairs>
    <vt:vector size="4" baseType="variant">
      <vt:variant>
        <vt:lpstr>نسق</vt:lpstr>
      </vt:variant>
      <vt:variant>
        <vt:i4>1</vt:i4>
      </vt:variant>
      <vt:variant>
        <vt:lpstr>عناوين الشرائح</vt:lpstr>
      </vt:variant>
      <vt:variant>
        <vt:i4>31</vt:i4>
      </vt:variant>
    </vt:vector>
  </HeadingPairs>
  <TitlesOfParts>
    <vt:vector size="32" baseType="lpstr">
      <vt:lpstr>سمة Office</vt:lpstr>
      <vt:lpstr>بسم الله الرحمن الرحيم </vt:lpstr>
      <vt:lpstr>عرض تقديمي في PowerPoint</vt:lpstr>
      <vt:lpstr>عرض تقديمي في PowerPoint</vt:lpstr>
      <vt:lpstr>عرض تقديمي في PowerPoint</vt:lpstr>
      <vt:lpstr>أولاً: تشريح البركان</vt:lpstr>
      <vt:lpstr>عرض تقديمي في PowerPoint</vt:lpstr>
      <vt:lpstr>أولاً: الصهير الصخري (الماغما)</vt:lpstr>
      <vt:lpstr>عرض تقديمي في PowerPoint</vt:lpstr>
      <vt:lpstr>ثانياً: المقذوفات الصلبة</vt:lpstr>
      <vt:lpstr>ثالثاً: الغازات والأبخرة</vt:lpstr>
      <vt:lpstr>ثانياً: خصائص الماغما والانفجارات البركانية</vt:lpstr>
      <vt:lpstr>الجدول التالي يبيّن خصائص أنواع الماغما الثلاثة:</vt:lpstr>
      <vt:lpstr>لزوجة الماغما</vt:lpstr>
      <vt:lpstr>وينتج عن لزوجة الماغما نوعين من الانفجارات البركانية:</vt:lpstr>
      <vt:lpstr>نسبة الغازات في الماغما</vt:lpstr>
      <vt:lpstr>أسئلة الشكل (2-14):</vt:lpstr>
      <vt:lpstr>عرض تقديمي في PowerPoint</vt:lpstr>
      <vt:lpstr>ثالثاً: الأشكال الأرضية للبراكين</vt:lpstr>
      <vt:lpstr>ثالثاً: البراكين المركبة</vt:lpstr>
      <vt:lpstr>ثانياً: براكين الدروع</vt:lpstr>
      <vt:lpstr>رابعاً: هضاب اللابة (سهول اللابة)</vt:lpstr>
      <vt:lpstr>توزيع البراكين </vt:lpstr>
      <vt:lpstr>1- براكين ظهر المحيط </vt:lpstr>
      <vt:lpstr>براكين الطرح </vt:lpstr>
      <vt:lpstr>الآثار الناتجة من البراكين</vt:lpstr>
      <vt:lpstr>1- الخطر الناتج من اللابة المتدفقة </vt:lpstr>
      <vt:lpstr>3- الخطر الناتج من التدفق الطيني</vt:lpstr>
      <vt:lpstr>4- الخطر الناتج من الغيمة المتوهجة</vt:lpstr>
      <vt:lpstr>سادساً : الاهمية الاقتصادية للبراكين </vt:lpstr>
      <vt:lpstr>2- الصخور النارية </vt:lpstr>
      <vt:lpstr>السياحة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الرحيم </dc:title>
  <dc:creator>عمران</dc:creator>
  <cp:lastModifiedBy>عمران المشاقبة</cp:lastModifiedBy>
  <cp:revision>47</cp:revision>
  <dcterms:created xsi:type="dcterms:W3CDTF">2017-02-12T21:18:03Z</dcterms:created>
  <dcterms:modified xsi:type="dcterms:W3CDTF">2018-02-17T19:27:07Z</dcterms:modified>
</cp:coreProperties>
</file>