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الدرس الثاني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JO" sz="4000" b="1" u="sng" dirty="0">
                <a:solidFill>
                  <a:srgbClr val="C00000"/>
                </a:solidFill>
              </a:rPr>
              <a:t>الممالك العربية القديمة في الأردن</a:t>
            </a:r>
          </a:p>
        </p:txBody>
      </p:sp>
    </p:spTree>
    <p:extLst>
      <p:ext uri="{BB962C8B-B14F-4D97-AF65-F5344CB8AC3E}">
        <p14:creationId xmlns:p14="http://schemas.microsoft.com/office/powerpoint/2010/main" val="2534549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مسلة ميشع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733800"/>
          </a:xfrm>
        </p:spPr>
        <p:txBody>
          <a:bodyPr>
            <a:normAutofit/>
          </a:bodyPr>
          <a:lstStyle/>
          <a:p>
            <a:r>
              <a:rPr lang="ar-JO" sz="2000" dirty="0"/>
              <a:t>سجل تاريخي دون فيه الملك ميشع أعماله وحروبه ودفاعه عن </a:t>
            </a:r>
            <a:r>
              <a:rPr lang="ar-JO" sz="2000" dirty="0" smtClean="0"/>
              <a:t>المنطقة .</a:t>
            </a:r>
          </a:p>
          <a:p>
            <a:r>
              <a:rPr lang="ar-JO" sz="2000" dirty="0" smtClean="0"/>
              <a:t>اكتشف في ذيبان </a:t>
            </a:r>
            <a:r>
              <a:rPr lang="ar-JO" sz="2000" dirty="0"/>
              <a:t>، والنسخة الأصلية منه موجودة في متحف اللوفر في باريس ، ويوجد نسخة مقلدة في متحف الآثار في الجامعة الأردنية .</a:t>
            </a:r>
            <a:endParaRPr lang="ar-JO" sz="2000" dirty="0" smtClean="0"/>
          </a:p>
          <a:p>
            <a:r>
              <a:rPr lang="ar-JO" sz="2000" dirty="0"/>
              <a:t>أهميته : أقدم نقش مؤرخ عثر عليه في الأردن ، يعود الى عام 842 </a:t>
            </a:r>
            <a:r>
              <a:rPr lang="ar-JO" sz="2000" dirty="0" smtClean="0"/>
              <a:t>ق.م .</a:t>
            </a:r>
          </a:p>
          <a:p>
            <a:r>
              <a:rPr lang="ar-JO" sz="2000" dirty="0" smtClean="0"/>
              <a:t>فيه : أنا ميشع بن كموشت ملك مؤاب الذيباني ... أنشأت معبدا لآله كموش لأنه أعانني </a:t>
            </a:r>
            <a:r>
              <a:rPr lang="ar-JO" sz="2000" dirty="0"/>
              <a:t>على </a:t>
            </a:r>
            <a:r>
              <a:rPr lang="ar-JO" sz="2000" dirty="0" smtClean="0"/>
              <a:t>قهر كل الملوك . </a:t>
            </a:r>
            <a:r>
              <a:rPr lang="ar-JO" sz="2000" dirty="0"/>
              <a:t>ارجع لصفحة 17 لاكمال </a:t>
            </a:r>
            <a:r>
              <a:rPr lang="ar-JO" sz="2000" dirty="0" smtClean="0"/>
              <a:t>قراءة النص 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41481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ملاحظات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JO" sz="2400" dirty="0" smtClean="0"/>
              <a:t>لم يتمكن المؤابيون من مد نفوذهم الى مدن الشمال ؛ لإنها كانت تحت سيطرة الآراميين .</a:t>
            </a:r>
          </a:p>
          <a:p>
            <a:r>
              <a:rPr lang="ar-JO" sz="2400" dirty="0"/>
              <a:t>وقد تبعت مؤاب </a:t>
            </a:r>
            <a:r>
              <a:rPr lang="ar-JO" sz="2400" dirty="0" smtClean="0"/>
              <a:t>لاحقا الى دولة أشور في بلاد ما بين النهرين .</a:t>
            </a:r>
          </a:p>
          <a:p>
            <a:r>
              <a:rPr lang="ar-JO" sz="2400" dirty="0"/>
              <a:t>وبعد سقوط الدولة الأشورية وظهور الدولة البابلية غزا نبوخذ نصر ملك بابل </a:t>
            </a:r>
            <a:r>
              <a:rPr lang="ar-JO" sz="2400" dirty="0" smtClean="0"/>
              <a:t>المنطقة كاملة ، واصبحت مؤاب تحت سيطرة البابلين .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17427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تم الجزء الأول من الدرس بحمد الله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439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معلومة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نشأت في الأردن حضارات عدة بعد استقرار </a:t>
            </a:r>
            <a:r>
              <a:rPr lang="ar-JO" sz="2800" dirty="0" smtClean="0"/>
              <a:t>الإنسان؛ </a:t>
            </a:r>
            <a:r>
              <a:rPr lang="ar-JO" sz="2800" dirty="0"/>
              <a:t>بسبب هجرة القبائل العربية التي جمعتها وحدة اللغة </a:t>
            </a:r>
            <a:r>
              <a:rPr lang="ar-JO" sz="2800" dirty="0" smtClean="0"/>
              <a:t>والعرق والعادات من شبه الجزيرة العربية . 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7399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400800" cy="685800"/>
          </a:xfrm>
        </p:spPr>
        <p:txBody>
          <a:bodyPr/>
          <a:lstStyle/>
          <a:p>
            <a:r>
              <a:rPr lang="ar-JO" dirty="0" smtClean="0"/>
              <a:t>ملاحظة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6400800" cy="3048001"/>
          </a:xfrm>
        </p:spPr>
        <p:txBody>
          <a:bodyPr>
            <a:noAutofit/>
          </a:bodyPr>
          <a:lstStyle/>
          <a:p>
            <a:r>
              <a:rPr lang="ar-JO" sz="2400" dirty="0" smtClean="0"/>
              <a:t>شبه الجزيرة العربية </a:t>
            </a:r>
            <a:r>
              <a:rPr lang="ar-JO" sz="2400" dirty="0"/>
              <a:t>:منطقة جغرافية تقع </a:t>
            </a:r>
            <a:r>
              <a:rPr lang="ar-JO" sz="2400" dirty="0" smtClean="0"/>
              <a:t>في </a:t>
            </a:r>
            <a:r>
              <a:rPr lang="ar-JO" sz="2400" dirty="0"/>
              <a:t>جنوب غرب </a:t>
            </a:r>
            <a:r>
              <a:rPr lang="ar-JO" sz="2400" dirty="0" smtClean="0"/>
              <a:t>آسيا </a:t>
            </a:r>
            <a:r>
              <a:rPr lang="ar-JO" sz="2400" dirty="0"/>
              <a:t>عند تلاقي </a:t>
            </a:r>
            <a:r>
              <a:rPr lang="ar-JO" sz="2400" dirty="0" smtClean="0"/>
              <a:t>آسيا </a:t>
            </a:r>
            <a:r>
              <a:rPr lang="ar-JO" sz="2400" dirty="0"/>
              <a:t>مع </a:t>
            </a:r>
            <a:r>
              <a:rPr lang="ar-JO" sz="2400" dirty="0" smtClean="0"/>
              <a:t>افريقيا .</a:t>
            </a:r>
          </a:p>
          <a:p>
            <a:r>
              <a:rPr lang="ar-JO" sz="2400" dirty="0" smtClean="0"/>
              <a:t>تكونها : نتيجة تصدع حدث للبحر الأحمر وهي محاطة </a:t>
            </a:r>
            <a:r>
              <a:rPr lang="ar-JO" sz="2400" dirty="0"/>
              <a:t>من الغرب </a:t>
            </a:r>
            <a:r>
              <a:rPr lang="ar-JO" sz="2400" dirty="0" smtClean="0"/>
              <a:t>بالبحر الأحمر ، ومن الشمال بالخليج العربي ومن </a:t>
            </a:r>
            <a:r>
              <a:rPr lang="ar-JO" sz="2400" dirty="0"/>
              <a:t>الجنوب الشرقي </a:t>
            </a:r>
            <a:r>
              <a:rPr lang="ar-JO" sz="2400" dirty="0" smtClean="0"/>
              <a:t>بالمحيط الهندي .</a:t>
            </a:r>
          </a:p>
          <a:p>
            <a:r>
              <a:rPr lang="ar-JO" sz="2400" dirty="0" smtClean="0"/>
              <a:t>وهي تضم كل دول </a:t>
            </a:r>
            <a:r>
              <a:rPr lang="ar-JO" sz="2400" dirty="0"/>
              <a:t>الخليج </a:t>
            </a:r>
            <a:r>
              <a:rPr lang="ar-JO" sz="2400" dirty="0" smtClean="0"/>
              <a:t>تقريباً </a:t>
            </a:r>
            <a:r>
              <a:rPr lang="ar-JO" sz="2400" dirty="0" smtClean="0"/>
              <a:t>. 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8588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ar-JO" dirty="0"/>
              <a:t>أسباب هجرة القبائل العربية من شبه الجزيرة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581401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1524000" y="2362200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/>
              <a:t>تحول طرق </a:t>
            </a:r>
            <a:r>
              <a:rPr lang="ar-JO" sz="2000" dirty="0" smtClean="0"/>
              <a:t>التجارة عن جنوب شبه الجزيرة العربية ( اليمن )=</a:t>
            </a:r>
            <a:endParaRPr lang="ar-JO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0" y="3200400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 smtClean="0"/>
              <a:t>تزايد عدد السكان ومحدودية المراعي ومصادر المياه </a:t>
            </a:r>
            <a:endParaRPr lang="ar-JO" sz="2000" dirty="0"/>
          </a:p>
        </p:txBody>
      </p:sp>
      <p:sp>
        <p:nvSpPr>
          <p:cNvPr id="6" name="Rectangle 5"/>
          <p:cNvSpPr/>
          <p:nvPr/>
        </p:nvSpPr>
        <p:spPr>
          <a:xfrm>
            <a:off x="1524000" y="4076700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/>
              <a:t>كثرة الحروب بين الدول </a:t>
            </a:r>
            <a:r>
              <a:rPr lang="ar-JO" sz="2000" dirty="0" smtClean="0"/>
              <a:t>والقبائل </a:t>
            </a:r>
            <a:r>
              <a:rPr lang="ar-JO" sz="2000" dirty="0"/>
              <a:t>العربية في جنوب شبه الجزيرة العربية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34886" y="4996543"/>
            <a:ext cx="5943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 smtClean="0"/>
              <a:t>انهيار سد مأرب بسبب عدم الاهتمام بصيانته وترميمه 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8697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ar-JO" dirty="0" smtClean="0"/>
              <a:t>سد مأرب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924800" cy="4419600"/>
          </a:xfrm>
        </p:spPr>
      </p:pic>
    </p:spTree>
    <p:extLst>
      <p:ext uri="{BB962C8B-B14F-4D97-AF65-F5344CB8AC3E}">
        <p14:creationId xmlns:p14="http://schemas.microsoft.com/office/powerpoint/2010/main" val="18934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ar-JO" dirty="0"/>
              <a:t>أولا : مملكة الأدوميين </a:t>
            </a:r>
            <a:r>
              <a:rPr lang="ar-JO" dirty="0" smtClean="0"/>
              <a:t>2000 ق . م  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467600" cy="3657600"/>
          </a:xfrm>
        </p:spPr>
      </p:pic>
    </p:spTree>
    <p:extLst>
      <p:ext uri="{BB962C8B-B14F-4D97-AF65-F5344CB8AC3E}">
        <p14:creationId xmlns:p14="http://schemas.microsoft.com/office/powerpoint/2010/main" val="24202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685800"/>
          </a:xfrm>
        </p:spPr>
        <p:txBody>
          <a:bodyPr/>
          <a:lstStyle/>
          <a:p>
            <a:r>
              <a:rPr lang="ar-JO" dirty="0"/>
              <a:t>الأدوميين  ( </a:t>
            </a:r>
            <a:r>
              <a:rPr lang="ar-JO" dirty="0" smtClean="0"/>
              <a:t>بطاقة تعريفية 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6400800" cy="4495800"/>
          </a:xfrm>
        </p:spPr>
        <p:txBody>
          <a:bodyPr>
            <a:normAutofit fontScale="47500" lnSpcReduction="20000"/>
          </a:bodyPr>
          <a:lstStyle/>
          <a:p>
            <a:r>
              <a:rPr lang="ar-JO" sz="5100" dirty="0"/>
              <a:t>المكان : </a:t>
            </a:r>
            <a:r>
              <a:rPr lang="ar-JO" sz="5100" dirty="0" smtClean="0"/>
              <a:t>منطقة الشراة جنوب </a:t>
            </a:r>
            <a:r>
              <a:rPr lang="ar-JO" sz="5100" dirty="0"/>
              <a:t>الأردن ، وامتد </a:t>
            </a:r>
            <a:r>
              <a:rPr lang="ar-JO" sz="5100" dirty="0" smtClean="0"/>
              <a:t>نفوذهم من العقبة جنوبا حتى وادي الحسا شمالا .</a:t>
            </a:r>
          </a:p>
          <a:p>
            <a:r>
              <a:rPr lang="ar-JO" sz="5100" dirty="0"/>
              <a:t>الزمان : الألف الثاني قبل الميلاد </a:t>
            </a:r>
            <a:r>
              <a:rPr lang="ar-JO" sz="5100" dirty="0" smtClean="0"/>
              <a:t>تقريبا .</a:t>
            </a:r>
          </a:p>
          <a:p>
            <a:r>
              <a:rPr lang="ar-JO" sz="5100" dirty="0"/>
              <a:t>العاصمة : مدينة بصيرا (</a:t>
            </a:r>
            <a:r>
              <a:rPr lang="ar-JO" sz="5100" dirty="0" smtClean="0"/>
              <a:t>قرب الطفيلة ) .</a:t>
            </a:r>
          </a:p>
          <a:p>
            <a:r>
              <a:rPr lang="ar-JO" sz="5100" dirty="0"/>
              <a:t>طريقة الحكم : لكل قبيلة شيخ </a:t>
            </a:r>
            <a:r>
              <a:rPr lang="ar-JO" sz="5100" dirty="0" smtClean="0"/>
              <a:t>قوي ، وعليهم يكون شيح الشيوخ بمثابة ملك .</a:t>
            </a:r>
          </a:p>
          <a:p>
            <a:r>
              <a:rPr lang="ar-JO" sz="5100" dirty="0"/>
              <a:t>الحفريات المكتشفة : ( المناجم ، أختام ، </a:t>
            </a:r>
            <a:r>
              <a:rPr lang="ar-JO" sz="5100" dirty="0" smtClean="0"/>
              <a:t>قطع فخارية ، معابد ).</a:t>
            </a:r>
          </a:p>
          <a:p>
            <a:r>
              <a:rPr lang="ar-JO" sz="5100" dirty="0" smtClean="0"/>
              <a:t>الآلهة : أشهرها ( بعل ، وايل ، وعشتار ) 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038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ar-JO" dirty="0"/>
              <a:t>مملكة المؤابيين 2000 – 800 </a:t>
            </a:r>
            <a:r>
              <a:rPr lang="ar-JO" dirty="0" smtClean="0"/>
              <a:t>ق.م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400800" cy="3886201"/>
          </a:xfrm>
        </p:spPr>
        <p:txBody>
          <a:bodyPr>
            <a:normAutofit/>
          </a:bodyPr>
          <a:lstStyle/>
          <a:p>
            <a:r>
              <a:rPr lang="ar-JO" sz="2000" dirty="0"/>
              <a:t>المكان : </a:t>
            </a:r>
            <a:r>
              <a:rPr lang="ar-JO" sz="2000" dirty="0" smtClean="0"/>
              <a:t>منطقة مؤاب ( الكرك ) .</a:t>
            </a:r>
          </a:p>
          <a:p>
            <a:r>
              <a:rPr lang="ar-JO" sz="2000" dirty="0" smtClean="0"/>
              <a:t>النفوذ : من وادي الحسا جنوبا – لى وادي الموجب شمالا .</a:t>
            </a:r>
          </a:p>
          <a:p>
            <a:r>
              <a:rPr lang="ar-JO" sz="2000" dirty="0" smtClean="0"/>
              <a:t>العاصمة : ذيبان ( جنوب مأدبا ) .</a:t>
            </a:r>
          </a:p>
          <a:p>
            <a:r>
              <a:rPr lang="ar-JO" sz="2000" dirty="0" smtClean="0"/>
              <a:t>أشهر ملوكهم : ميشع .</a:t>
            </a:r>
          </a:p>
          <a:p>
            <a:r>
              <a:rPr lang="ar-JO" sz="2000" dirty="0" smtClean="0"/>
              <a:t>الحكم : ملكي وراثي .</a:t>
            </a:r>
          </a:p>
          <a:p>
            <a:r>
              <a:rPr lang="ar-JO" sz="2000" dirty="0" smtClean="0"/>
              <a:t>الآله : كموش .</a:t>
            </a:r>
          </a:p>
          <a:p>
            <a:r>
              <a:rPr lang="ar-JO" sz="2000" dirty="0" smtClean="0"/>
              <a:t>الحفريات المكتشفة : مسلة ميشع 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93235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مسلة ميشع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7543800" cy="3657600"/>
          </a:xfrm>
        </p:spPr>
      </p:pic>
    </p:spTree>
    <p:extLst>
      <p:ext uri="{BB962C8B-B14F-4D97-AF65-F5344CB8AC3E}">
        <p14:creationId xmlns:p14="http://schemas.microsoft.com/office/powerpoint/2010/main" val="20228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143</TotalTime>
  <Words>408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الدرس الثاني</vt:lpstr>
      <vt:lpstr>معلومة</vt:lpstr>
      <vt:lpstr>ملاحظة </vt:lpstr>
      <vt:lpstr>أسباب هجرة القبائل العربية من شبه الجزيرة </vt:lpstr>
      <vt:lpstr>سد مأرب</vt:lpstr>
      <vt:lpstr>أولا : مملكة الأدوميين 2000 ق . م  </vt:lpstr>
      <vt:lpstr>الأدوميين  ( بطاقة تعريفية )</vt:lpstr>
      <vt:lpstr>مملكة المؤابيين 2000 – 800 ق.م</vt:lpstr>
      <vt:lpstr>مسلة ميشع</vt:lpstr>
      <vt:lpstr>مسلة ميشع</vt:lpstr>
      <vt:lpstr>ملاحظات</vt:lpstr>
      <vt:lpstr>تم الجزء الأول من الدرس بحمد الله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</dc:title>
  <dc:creator>toshiba</dc:creator>
  <cp:lastModifiedBy>S4C</cp:lastModifiedBy>
  <cp:revision>18</cp:revision>
  <dcterms:created xsi:type="dcterms:W3CDTF">2006-08-16T00:00:00Z</dcterms:created>
  <dcterms:modified xsi:type="dcterms:W3CDTF">2016-10-19T13:18:30Z</dcterms:modified>
</cp:coreProperties>
</file>